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26"/>
  </p:notesMasterIdLst>
  <p:sldIdLst>
    <p:sldId id="256" r:id="rId2"/>
    <p:sldId id="287" r:id="rId3"/>
    <p:sldId id="263" r:id="rId4"/>
    <p:sldId id="257" r:id="rId5"/>
    <p:sldId id="265" r:id="rId6"/>
    <p:sldId id="266" r:id="rId7"/>
    <p:sldId id="273" r:id="rId8"/>
    <p:sldId id="271" r:id="rId9"/>
    <p:sldId id="262" r:id="rId10"/>
    <p:sldId id="269" r:id="rId11"/>
    <p:sldId id="267" r:id="rId12"/>
    <p:sldId id="268" r:id="rId13"/>
    <p:sldId id="270" r:id="rId14"/>
    <p:sldId id="274" r:id="rId15"/>
    <p:sldId id="276" r:id="rId16"/>
    <p:sldId id="275" r:id="rId17"/>
    <p:sldId id="258" r:id="rId18"/>
    <p:sldId id="279" r:id="rId19"/>
    <p:sldId id="278" r:id="rId20"/>
    <p:sldId id="281" r:id="rId21"/>
    <p:sldId id="282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0605"/>
  </p:normalViewPr>
  <p:slideViewPr>
    <p:cSldViewPr snapToGrid="0" snapToObjects="1">
      <p:cViewPr varScale="1">
        <p:scale>
          <a:sx n="123" d="100"/>
          <a:sy n="123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Volumes/Peter/LINC00657/paper/NORAD.CLIP.RIP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Volumes/Peter/LINC00657/paper/NORAD.CLIP.RI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lt1"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94977575232261"/>
          <c:y val="0.0123230430574246"/>
          <c:w val="0.870288407826573"/>
          <c:h val="0.874499149606299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'Lee MS'!$B$54</c:f>
              <c:strCache>
                <c:ptCount val="1"/>
                <c:pt idx="0">
                  <c:v>5p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'Lee MS'!$A$55:$A$60</c:f>
              <c:strCache>
                <c:ptCount val="6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  <c:pt idx="3">
                  <c:v>HNRNPH1</c:v>
                </c:pt>
                <c:pt idx="4">
                  <c:v>FUBP3</c:v>
                </c:pt>
                <c:pt idx="5">
                  <c:v>PUM2</c:v>
                </c:pt>
              </c:strCache>
            </c:strRef>
          </c:cat>
          <c:val>
            <c:numRef>
              <c:f>'Lee MS'!$B$55:$B$60</c:f>
              <c:numCache>
                <c:formatCode>0.0</c:formatCode>
                <c:ptCount val="6"/>
                <c:pt idx="0">
                  <c:v>10.2</c:v>
                </c:pt>
                <c:pt idx="1">
                  <c:v>5.24</c:v>
                </c:pt>
                <c:pt idx="2">
                  <c:v>2.54</c:v>
                </c:pt>
                <c:pt idx="3">
                  <c:v>74.4</c:v>
                </c:pt>
                <c:pt idx="4">
                  <c:v>0.857</c:v>
                </c:pt>
                <c:pt idx="5">
                  <c:v>0.0</c:v>
                </c:pt>
              </c:numCache>
            </c:numRef>
          </c:val>
        </c:ser>
        <c:ser>
          <c:idx val="1"/>
          <c:order val="1"/>
          <c:tx>
            <c:strRef>
              <c:f>'Lee MS'!$C$54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2">
                  <a:lumMod val="75000"/>
                </a:schemeClr>
              </a:contourClr>
            </a:sp3d>
          </c:spPr>
          <c:invertIfNegative val="0"/>
          <c:cat>
            <c:strRef>
              <c:f>'Lee MS'!$A$55:$A$60</c:f>
              <c:strCache>
                <c:ptCount val="6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  <c:pt idx="3">
                  <c:v>HNRNPH1</c:v>
                </c:pt>
                <c:pt idx="4">
                  <c:v>FUBP3</c:v>
                </c:pt>
                <c:pt idx="5">
                  <c:v>PUM2</c:v>
                </c:pt>
              </c:strCache>
            </c:strRef>
          </c:cat>
          <c:val>
            <c:numRef>
              <c:f>'Lee MS'!$C$55:$C$60</c:f>
              <c:numCache>
                <c:formatCode>0.0</c:formatCode>
                <c:ptCount val="6"/>
                <c:pt idx="0">
                  <c:v>39.8</c:v>
                </c:pt>
                <c:pt idx="1">
                  <c:v>54.4</c:v>
                </c:pt>
                <c:pt idx="2">
                  <c:v>1.6</c:v>
                </c:pt>
                <c:pt idx="3">
                  <c:v>28.6</c:v>
                </c:pt>
                <c:pt idx="4">
                  <c:v>4.689999999999999</c:v>
                </c:pt>
                <c:pt idx="5">
                  <c:v>0.0175</c:v>
                </c:pt>
              </c:numCache>
            </c:numRef>
          </c:val>
        </c:ser>
        <c:ser>
          <c:idx val="2"/>
          <c:order val="2"/>
          <c:tx>
            <c:strRef>
              <c:f>'Lee MS'!$D$54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3">
                  <a:lumMod val="75000"/>
                </a:schemeClr>
              </a:contourClr>
            </a:sp3d>
          </c:spPr>
          <c:invertIfNegative val="0"/>
          <c:cat>
            <c:strRef>
              <c:f>'Lee MS'!$A$55:$A$60</c:f>
              <c:strCache>
                <c:ptCount val="6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  <c:pt idx="3">
                  <c:v>HNRNPH1</c:v>
                </c:pt>
                <c:pt idx="4">
                  <c:v>FUBP3</c:v>
                </c:pt>
                <c:pt idx="5">
                  <c:v>PUM2</c:v>
                </c:pt>
              </c:strCache>
            </c:strRef>
          </c:cat>
          <c:val>
            <c:numRef>
              <c:f>'Lee MS'!$D$55:$D$60</c:f>
              <c:numCache>
                <c:formatCode>0.0</c:formatCode>
                <c:ptCount val="6"/>
                <c:pt idx="0">
                  <c:v>247.0</c:v>
                </c:pt>
                <c:pt idx="1">
                  <c:v>61.7</c:v>
                </c:pt>
                <c:pt idx="2">
                  <c:v>1.74</c:v>
                </c:pt>
                <c:pt idx="3">
                  <c:v>6.540000000000001</c:v>
                </c:pt>
                <c:pt idx="4">
                  <c:v>6.659999999999996</c:v>
                </c:pt>
                <c:pt idx="5">
                  <c:v>0.146</c:v>
                </c:pt>
              </c:numCache>
            </c:numRef>
          </c:val>
        </c:ser>
        <c:ser>
          <c:idx val="3"/>
          <c:order val="3"/>
          <c:tx>
            <c:strRef>
              <c:f>'Lee MS'!$E$54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4">
                  <a:lumMod val="75000"/>
                </a:schemeClr>
              </a:contourClr>
            </a:sp3d>
          </c:spPr>
          <c:invertIfNegative val="0"/>
          <c:cat>
            <c:strRef>
              <c:f>'Lee MS'!$A$55:$A$60</c:f>
              <c:strCache>
                <c:ptCount val="6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  <c:pt idx="3">
                  <c:v>HNRNPH1</c:v>
                </c:pt>
                <c:pt idx="4">
                  <c:v>FUBP3</c:v>
                </c:pt>
                <c:pt idx="5">
                  <c:v>PUM2</c:v>
                </c:pt>
              </c:strCache>
            </c:strRef>
          </c:cat>
          <c:val>
            <c:numRef>
              <c:f>'Lee MS'!$E$55:$E$60</c:f>
              <c:numCache>
                <c:formatCode>0.0</c:formatCode>
                <c:ptCount val="6"/>
                <c:pt idx="0">
                  <c:v>196.0</c:v>
                </c:pt>
                <c:pt idx="1">
                  <c:v>53.1</c:v>
                </c:pt>
                <c:pt idx="2">
                  <c:v>0.727</c:v>
                </c:pt>
                <c:pt idx="3">
                  <c:v>4.29</c:v>
                </c:pt>
                <c:pt idx="4">
                  <c:v>9.990000000000001</c:v>
                </c:pt>
                <c:pt idx="5">
                  <c:v>0.0831</c:v>
                </c:pt>
              </c:numCache>
            </c:numRef>
          </c:val>
        </c:ser>
        <c:ser>
          <c:idx val="4"/>
          <c:order val="4"/>
          <c:tx>
            <c:strRef>
              <c:f>'Lee MS'!$F$54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5">
                  <a:lumMod val="75000"/>
                </a:schemeClr>
              </a:contourClr>
            </a:sp3d>
          </c:spPr>
          <c:invertIfNegative val="0"/>
          <c:cat>
            <c:strRef>
              <c:f>'Lee MS'!$A$55:$A$60</c:f>
              <c:strCache>
                <c:ptCount val="6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  <c:pt idx="3">
                  <c:v>HNRNPH1</c:v>
                </c:pt>
                <c:pt idx="4">
                  <c:v>FUBP3</c:v>
                </c:pt>
                <c:pt idx="5">
                  <c:v>PUM2</c:v>
                </c:pt>
              </c:strCache>
            </c:strRef>
          </c:cat>
          <c:val>
            <c:numRef>
              <c:f>'Lee MS'!$F$55:$F$60</c:f>
              <c:numCache>
                <c:formatCode>0.0</c:formatCode>
                <c:ptCount val="6"/>
                <c:pt idx="0">
                  <c:v>200.0</c:v>
                </c:pt>
                <c:pt idx="1">
                  <c:v>43.5</c:v>
                </c:pt>
                <c:pt idx="2">
                  <c:v>1.44</c:v>
                </c:pt>
                <c:pt idx="3">
                  <c:v>8.620000000000001</c:v>
                </c:pt>
                <c:pt idx="4">
                  <c:v>8.87</c:v>
                </c:pt>
                <c:pt idx="5">
                  <c:v>0.0732</c:v>
                </c:pt>
              </c:numCache>
            </c:numRef>
          </c:val>
        </c:ser>
        <c:ser>
          <c:idx val="5"/>
          <c:order val="5"/>
          <c:tx>
            <c:strRef>
              <c:f>'Lee MS'!$G$54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6">
                  <a:lumMod val="75000"/>
                </a:schemeClr>
              </a:contourClr>
            </a:sp3d>
          </c:spPr>
          <c:invertIfNegative val="0"/>
          <c:cat>
            <c:strRef>
              <c:f>'Lee MS'!$A$55:$A$60</c:f>
              <c:strCache>
                <c:ptCount val="6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  <c:pt idx="3">
                  <c:v>HNRNPH1</c:v>
                </c:pt>
                <c:pt idx="4">
                  <c:v>FUBP3</c:v>
                </c:pt>
                <c:pt idx="5">
                  <c:v>PUM2</c:v>
                </c:pt>
              </c:strCache>
            </c:strRef>
          </c:cat>
          <c:val>
            <c:numRef>
              <c:f>'Lee MS'!$G$55:$G$60</c:f>
              <c:numCache>
                <c:formatCode>0.0</c:formatCode>
                <c:ptCount val="6"/>
                <c:pt idx="0">
                  <c:v>191.0</c:v>
                </c:pt>
                <c:pt idx="1">
                  <c:v>18.4</c:v>
                </c:pt>
                <c:pt idx="2">
                  <c:v>0.924</c:v>
                </c:pt>
                <c:pt idx="3">
                  <c:v>11.4</c:v>
                </c:pt>
                <c:pt idx="4">
                  <c:v>7.01</c:v>
                </c:pt>
                <c:pt idx="5">
                  <c:v>0.0129</c:v>
                </c:pt>
              </c:numCache>
            </c:numRef>
          </c:val>
        </c:ser>
        <c:ser>
          <c:idx val="6"/>
          <c:order val="6"/>
          <c:tx>
            <c:strRef>
              <c:f>'Lee MS'!$H$54</c:f>
              <c:strCache>
                <c:ptCount val="1"/>
                <c:pt idx="0">
                  <c:v>3p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solidFill>
                <a:schemeClr val="accent1">
                  <a:lumMod val="60000"/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1">
                  <a:lumMod val="60000"/>
                  <a:lumMod val="75000"/>
                </a:schemeClr>
              </a:contourClr>
            </a:sp3d>
          </c:spPr>
          <c:invertIfNegative val="0"/>
          <c:cat>
            <c:strRef>
              <c:f>'Lee MS'!$A$55:$A$60</c:f>
              <c:strCache>
                <c:ptCount val="6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  <c:pt idx="3">
                  <c:v>HNRNPH1</c:v>
                </c:pt>
                <c:pt idx="4">
                  <c:v>FUBP3</c:v>
                </c:pt>
                <c:pt idx="5">
                  <c:v>PUM2</c:v>
                </c:pt>
              </c:strCache>
            </c:strRef>
          </c:cat>
          <c:val>
            <c:numRef>
              <c:f>'Lee MS'!$H$55:$H$60</c:f>
              <c:numCache>
                <c:formatCode>0.0</c:formatCode>
                <c:ptCount val="6"/>
                <c:pt idx="0">
                  <c:v>156.0</c:v>
                </c:pt>
                <c:pt idx="1">
                  <c:v>30.8</c:v>
                </c:pt>
                <c:pt idx="2">
                  <c:v>0.155</c:v>
                </c:pt>
                <c:pt idx="3">
                  <c:v>3.91</c:v>
                </c:pt>
                <c:pt idx="4">
                  <c:v>5.540000000000001</c:v>
                </c:pt>
                <c:pt idx="5">
                  <c:v>0.356</c:v>
                </c:pt>
              </c:numCache>
            </c:numRef>
          </c:val>
        </c:ser>
        <c:ser>
          <c:idx val="7"/>
          <c:order val="7"/>
          <c:tx>
            <c:strRef>
              <c:f>'Lee MS'!$I$54</c:f>
              <c:strCache>
                <c:ptCount val="1"/>
                <c:pt idx="0">
                  <c:v>Unit8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solidFill>
                <a:schemeClr val="accent2">
                  <a:lumMod val="60000"/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2">
                  <a:lumMod val="60000"/>
                  <a:lumMod val="75000"/>
                </a:schemeClr>
              </a:contourClr>
            </a:sp3d>
          </c:spPr>
          <c:invertIfNegative val="0"/>
          <c:cat>
            <c:strRef>
              <c:f>'Lee MS'!$A$55:$A$60</c:f>
              <c:strCache>
                <c:ptCount val="6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  <c:pt idx="3">
                  <c:v>HNRNPH1</c:v>
                </c:pt>
                <c:pt idx="4">
                  <c:v>FUBP3</c:v>
                </c:pt>
                <c:pt idx="5">
                  <c:v>PUM2</c:v>
                </c:pt>
              </c:strCache>
            </c:strRef>
          </c:cat>
          <c:val>
            <c:numRef>
              <c:f>'Lee MS'!$I$55:$I$60</c:f>
              <c:numCache>
                <c:formatCode>General</c:formatCode>
                <c:ptCount val="6"/>
                <c:pt idx="0">
                  <c:v>11.0</c:v>
                </c:pt>
                <c:pt idx="1">
                  <c:v>23.0</c:v>
                </c:pt>
                <c:pt idx="2">
                  <c:v>4.0</c:v>
                </c:pt>
                <c:pt idx="3">
                  <c:v>5.0</c:v>
                </c:pt>
                <c:pt idx="4">
                  <c:v>10.0</c:v>
                </c:pt>
                <c:pt idx="5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50"/>
        <c:shape val="box"/>
        <c:axId val="-935848784"/>
        <c:axId val="-935846496"/>
        <c:axId val="-935853072"/>
      </c:bar3DChart>
      <c:catAx>
        <c:axId val="-93584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5846496"/>
        <c:crosses val="autoZero"/>
        <c:auto val="0"/>
        <c:lblAlgn val="ctr"/>
        <c:lblOffset val="100"/>
        <c:noMultiLvlLbl val="0"/>
      </c:catAx>
      <c:valAx>
        <c:axId val="-93584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Spectral Index (x10^6)</a:t>
                </a:r>
              </a:p>
            </c:rich>
          </c:tx>
          <c:layout>
            <c:manualLayout>
              <c:xMode val="edge"/>
              <c:yMode val="edge"/>
              <c:x val="0.00584592845768277"/>
              <c:y val="0.379741318549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5848784"/>
        <c:crosses val="autoZero"/>
        <c:crossBetween val="between"/>
      </c:valAx>
      <c:serAx>
        <c:axId val="-9358530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5846496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2110662939044"/>
          <c:y val="0.141675555704852"/>
          <c:w val="0.627292421677351"/>
          <c:h val="0.05253568306342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'Lee MS'!$B$80</c:f>
              <c:strCache>
                <c:ptCount val="1"/>
                <c:pt idx="0">
                  <c:v>5p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'Lee MS'!$A$81:$A$83</c:f>
              <c:strCache>
                <c:ptCount val="3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</c:strCache>
            </c:strRef>
          </c:cat>
          <c:val>
            <c:numRef>
              <c:f>'Lee MS'!$B$81:$B$83</c:f>
              <c:numCache>
                <c:formatCode>0.0</c:formatCode>
                <c:ptCount val="3"/>
                <c:pt idx="0">
                  <c:v>0.0</c:v>
                </c:pt>
                <c:pt idx="1">
                  <c:v>1.74857221381419</c:v>
                </c:pt>
                <c:pt idx="2">
                  <c:v>1.823749360308273</c:v>
                </c:pt>
              </c:numCache>
            </c:numRef>
          </c:val>
        </c:ser>
        <c:ser>
          <c:idx val="1"/>
          <c:order val="1"/>
          <c:tx>
            <c:strRef>
              <c:f>'Lee MS'!$C$80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'Lee MS'!$A$81:$A$83</c:f>
              <c:strCache>
                <c:ptCount val="3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</c:strCache>
            </c:strRef>
          </c:cat>
          <c:val>
            <c:numRef>
              <c:f>'Lee MS'!$C$81:$C$83</c:f>
              <c:numCache>
                <c:formatCode>0.0</c:formatCode>
                <c:ptCount val="3"/>
                <c:pt idx="0">
                  <c:v>0.462971976342546</c:v>
                </c:pt>
                <c:pt idx="1">
                  <c:v>3.28338541862997</c:v>
                </c:pt>
                <c:pt idx="2">
                  <c:v>1.353482828762207</c:v>
                </c:pt>
              </c:numCache>
            </c:numRef>
          </c:val>
        </c:ser>
        <c:ser>
          <c:idx val="2"/>
          <c:order val="2"/>
          <c:tx>
            <c:strRef>
              <c:f>'Lee MS'!$D$80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'Lee MS'!$A$81:$A$83</c:f>
              <c:strCache>
                <c:ptCount val="3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</c:strCache>
            </c:strRef>
          </c:cat>
          <c:val>
            <c:numRef>
              <c:f>'Lee MS'!$D$81:$D$83</c:f>
              <c:numCache>
                <c:formatCode>0.0</c:formatCode>
                <c:ptCount val="3"/>
                <c:pt idx="0">
                  <c:v>5.03963178689294</c:v>
                </c:pt>
                <c:pt idx="1">
                  <c:v>3.033049145764445</c:v>
                </c:pt>
                <c:pt idx="2">
                  <c:v>1.257568849090984</c:v>
                </c:pt>
              </c:numCache>
            </c:numRef>
          </c:val>
        </c:ser>
        <c:ser>
          <c:idx val="3"/>
          <c:order val="3"/>
          <c:tx>
            <c:strRef>
              <c:f>'Lee MS'!$E$80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'Lee MS'!$A$81:$A$83</c:f>
              <c:strCache>
                <c:ptCount val="3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</c:strCache>
            </c:strRef>
          </c:cat>
          <c:val>
            <c:numRef>
              <c:f>'Lee MS'!$E$81:$E$83</c:f>
              <c:numCache>
                <c:formatCode>0.0</c:formatCode>
                <c:ptCount val="3"/>
                <c:pt idx="0">
                  <c:v>5.218784097117076</c:v>
                </c:pt>
                <c:pt idx="1">
                  <c:v>2.299437207764946</c:v>
                </c:pt>
                <c:pt idx="2">
                  <c:v>0.673101633231902</c:v>
                </c:pt>
              </c:numCache>
            </c:numRef>
          </c:val>
        </c:ser>
        <c:ser>
          <c:idx val="4"/>
          <c:order val="4"/>
          <c:tx>
            <c:strRef>
              <c:f>'Lee MS'!$F$80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'Lee MS'!$A$81:$A$83</c:f>
              <c:strCache>
                <c:ptCount val="3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</c:strCache>
            </c:strRef>
          </c:cat>
          <c:val>
            <c:numRef>
              <c:f>'Lee MS'!$F$81:$F$83</c:f>
              <c:numCache>
                <c:formatCode>0.0</c:formatCode>
                <c:ptCount val="3"/>
                <c:pt idx="0">
                  <c:v>4.385014797183611</c:v>
                </c:pt>
                <c:pt idx="1">
                  <c:v>2.172683346284725</c:v>
                </c:pt>
                <c:pt idx="2">
                  <c:v>1.18496218807709</c:v>
                </c:pt>
              </c:numCache>
            </c:numRef>
          </c:val>
        </c:ser>
        <c:ser>
          <c:idx val="5"/>
          <c:order val="5"/>
          <c:tx>
            <c:strRef>
              <c:f>'Lee MS'!$G$80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'Lee MS'!$A$81:$A$83</c:f>
              <c:strCache>
                <c:ptCount val="3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</c:strCache>
            </c:strRef>
          </c:cat>
          <c:val>
            <c:numRef>
              <c:f>'Lee MS'!$G$81:$G$83</c:f>
              <c:numCache>
                <c:formatCode>0.0</c:formatCode>
                <c:ptCount val="3"/>
                <c:pt idx="0">
                  <c:v>3.952694285221643</c:v>
                </c:pt>
                <c:pt idx="1">
                  <c:v>1.27618250466578</c:v>
                </c:pt>
                <c:pt idx="2">
                  <c:v>0.925617050068076</c:v>
                </c:pt>
              </c:numCache>
            </c:numRef>
          </c:val>
        </c:ser>
        <c:ser>
          <c:idx val="6"/>
          <c:order val="6"/>
          <c:tx>
            <c:strRef>
              <c:f>'Lee MS'!$H$80</c:f>
              <c:strCache>
                <c:ptCount val="1"/>
                <c:pt idx="0">
                  <c:v>3p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'Lee MS'!$A$81:$A$83</c:f>
              <c:strCache>
                <c:ptCount val="3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</c:strCache>
            </c:strRef>
          </c:cat>
          <c:val>
            <c:numRef>
              <c:f>'Lee MS'!$H$81:$H$83</c:f>
              <c:numCache>
                <c:formatCode>0.0</c:formatCode>
                <c:ptCount val="3"/>
                <c:pt idx="0">
                  <c:v>4.998897724351658</c:v>
                </c:pt>
                <c:pt idx="1">
                  <c:v>2.281664224673635</c:v>
                </c:pt>
                <c:pt idx="2">
                  <c:v>0.0</c:v>
                </c:pt>
              </c:numCache>
            </c:numRef>
          </c:val>
        </c:ser>
        <c:ser>
          <c:idx val="7"/>
          <c:order val="7"/>
          <c:tx>
            <c:strRef>
              <c:f>'Lee MS'!$I$80</c:f>
              <c:strCache>
                <c:ptCount val="1"/>
                <c:pt idx="0">
                  <c:v>Unit8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'Lee MS'!$A$81:$A$83</c:f>
              <c:strCache>
                <c:ptCount val="3"/>
                <c:pt idx="0">
                  <c:v>HNRNPH1</c:v>
                </c:pt>
                <c:pt idx="1">
                  <c:v>FUBP3</c:v>
                </c:pt>
                <c:pt idx="2">
                  <c:v>PUM2</c:v>
                </c:pt>
              </c:strCache>
            </c:strRef>
          </c:cat>
          <c:val>
            <c:numRef>
              <c:f>'Lee MS'!$I$81:$I$83</c:f>
              <c:numCache>
                <c:formatCode>0.0</c:formatCode>
                <c:ptCount val="3"/>
                <c:pt idx="0">
                  <c:v>1.0</c:v>
                </c:pt>
                <c:pt idx="1">
                  <c:v>1.125530882083859</c:v>
                </c:pt>
                <c:pt idx="2">
                  <c:v>2.321928094887362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36110688"/>
        <c:axId val="-936120864"/>
      </c:barChart>
      <c:catAx>
        <c:axId val="-93611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6120864"/>
        <c:crosses val="autoZero"/>
        <c:auto val="1"/>
        <c:lblAlgn val="ctr"/>
        <c:lblOffset val="100"/>
        <c:noMultiLvlLbl val="0"/>
      </c:catAx>
      <c:valAx>
        <c:axId val="-936120864"/>
        <c:scaling>
          <c:orientation val="minMax"/>
          <c:max val="5.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Spectral Index Ratio (log2)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6110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  <a:scene3d>
        <a:camera prst="orthographicFront"/>
        <a:lightRig rig="threePt" dir="t"/>
      </a:scene3d>
      <a:sp3d prstMaterial="translucentPowder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  <a:ln>
        <a:solidFill>
          <a:schemeClr val="phClr">
            <a:lumMod val="7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79B7B7-21FF-8048-8FA9-E76D9D1F73E5}" type="doc">
      <dgm:prSet loTypeId="urn:microsoft.com/office/officeart/2005/8/layout/hierarchy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EAB7FD-920F-C640-A5BA-7FD8ADEA0CA0}">
      <dgm:prSet custT="1"/>
      <dgm:spPr/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Small </a:t>
          </a:r>
          <a:r>
            <a:rPr lang="en-US" sz="2000" dirty="0" smtClean="0"/>
            <a:t>non-coding RNAs</a:t>
          </a:r>
        </a:p>
        <a:p>
          <a:pPr rtl="0"/>
          <a:r>
            <a:rPr lang="en-US" sz="2000" dirty="0" smtClean="0"/>
            <a:t>≲ 200 </a:t>
          </a:r>
          <a:r>
            <a:rPr lang="en-US" sz="2000" dirty="0" err="1" smtClean="0"/>
            <a:t>nt</a:t>
          </a:r>
          <a:endParaRPr lang="en-US" sz="2000" dirty="0" smtClean="0"/>
        </a:p>
      </dgm:t>
    </dgm:pt>
    <dgm:pt modelId="{E9CF1912-F036-A84C-A543-B5203B1AF02A}" type="parTrans" cxnId="{4637B00D-6399-F742-A530-27A741C1FF8A}">
      <dgm:prSet/>
      <dgm:spPr/>
      <dgm:t>
        <a:bodyPr/>
        <a:lstStyle/>
        <a:p>
          <a:endParaRPr lang="en-US"/>
        </a:p>
      </dgm:t>
    </dgm:pt>
    <dgm:pt modelId="{DF1051CA-EB4F-BE49-A92C-3460290A27FD}" type="sibTrans" cxnId="{4637B00D-6399-F742-A530-27A741C1FF8A}">
      <dgm:prSet/>
      <dgm:spPr/>
      <dgm:t>
        <a:bodyPr/>
        <a:lstStyle/>
        <a:p>
          <a:pPr rtl="0"/>
          <a:endParaRPr lang="en-US"/>
        </a:p>
      </dgm:t>
    </dgm:pt>
    <dgm:pt modelId="{120BBB92-367A-AB44-8005-6BE066D9F792}">
      <dgm:prSet/>
      <dgm:spPr/>
      <dgm:t>
        <a:bodyPr/>
        <a:lstStyle/>
        <a:p>
          <a:r>
            <a:rPr lang="en-US" dirty="0" smtClean="0"/>
            <a:t>miRNA</a:t>
          </a:r>
          <a:endParaRPr lang="en-US" dirty="0"/>
        </a:p>
      </dgm:t>
    </dgm:pt>
    <dgm:pt modelId="{08F1B1B9-BFDD-164F-868C-E8E2EFB728B3}" type="parTrans" cxnId="{76AC56E6-2447-C745-B37D-867044ACFEF1}">
      <dgm:prSet/>
      <dgm:spPr/>
      <dgm:t>
        <a:bodyPr/>
        <a:lstStyle/>
        <a:p>
          <a:endParaRPr lang="en-US"/>
        </a:p>
      </dgm:t>
    </dgm:pt>
    <dgm:pt modelId="{441DEBC4-AC72-0743-84CD-3D0CA2B3E2A3}" type="sibTrans" cxnId="{76AC56E6-2447-C745-B37D-867044ACFEF1}">
      <dgm:prSet/>
      <dgm:spPr/>
      <dgm:t>
        <a:bodyPr/>
        <a:lstStyle/>
        <a:p>
          <a:endParaRPr lang="en-US"/>
        </a:p>
      </dgm:t>
    </dgm:pt>
    <dgm:pt modelId="{8F392D45-0A0A-4341-AB77-FAAC4220A6F9}">
      <dgm:prSet/>
      <dgm:spPr/>
      <dgm:t>
        <a:bodyPr/>
        <a:lstStyle/>
        <a:p>
          <a:r>
            <a:rPr lang="en-US" dirty="0" err="1" smtClean="0"/>
            <a:t>tRNA</a:t>
          </a:r>
          <a:endParaRPr lang="en-US" dirty="0"/>
        </a:p>
      </dgm:t>
    </dgm:pt>
    <dgm:pt modelId="{866B73C4-C91E-EF46-903D-ABA8CDCE1FB6}" type="parTrans" cxnId="{59E3B424-3115-F448-B745-76102030837A}">
      <dgm:prSet/>
      <dgm:spPr/>
      <dgm:t>
        <a:bodyPr/>
        <a:lstStyle/>
        <a:p>
          <a:endParaRPr lang="en-US"/>
        </a:p>
      </dgm:t>
    </dgm:pt>
    <dgm:pt modelId="{7F29D9F3-6FA2-5D45-ACFB-D59852257349}" type="sibTrans" cxnId="{59E3B424-3115-F448-B745-76102030837A}">
      <dgm:prSet/>
      <dgm:spPr/>
      <dgm:t>
        <a:bodyPr/>
        <a:lstStyle/>
        <a:p>
          <a:endParaRPr lang="en-US"/>
        </a:p>
      </dgm:t>
    </dgm:pt>
    <dgm:pt modelId="{8A59FACD-D0C9-C24F-9976-3C09B0648AE9}">
      <dgm:prSet/>
      <dgm:spPr/>
      <dgm:t>
        <a:bodyPr/>
        <a:lstStyle/>
        <a:p>
          <a:r>
            <a:rPr lang="en-US" dirty="0" smtClean="0"/>
            <a:t>snRNA</a:t>
          </a:r>
          <a:endParaRPr lang="en-US" dirty="0"/>
        </a:p>
      </dgm:t>
    </dgm:pt>
    <dgm:pt modelId="{4C9E1661-0075-0B44-86A6-7B0CE83151CD}" type="parTrans" cxnId="{4800C19A-8AAA-3245-B755-33AABA7FBA0E}">
      <dgm:prSet/>
      <dgm:spPr/>
      <dgm:t>
        <a:bodyPr/>
        <a:lstStyle/>
        <a:p>
          <a:endParaRPr lang="en-US"/>
        </a:p>
      </dgm:t>
    </dgm:pt>
    <dgm:pt modelId="{4EE91117-BC8F-D947-B4C1-F065450B65B0}" type="sibTrans" cxnId="{4800C19A-8AAA-3245-B755-33AABA7FBA0E}">
      <dgm:prSet/>
      <dgm:spPr/>
      <dgm:t>
        <a:bodyPr/>
        <a:lstStyle/>
        <a:p>
          <a:endParaRPr lang="en-US"/>
        </a:p>
      </dgm:t>
    </dgm:pt>
    <dgm:pt modelId="{0D93240B-F320-DA4E-B2A8-22444BB1DF33}">
      <dgm:prSet/>
      <dgm:spPr/>
      <dgm:t>
        <a:bodyPr/>
        <a:lstStyle/>
        <a:p>
          <a:r>
            <a:rPr lang="en-US" dirty="0" err="1" smtClean="0"/>
            <a:t>snoRNA</a:t>
          </a:r>
          <a:endParaRPr lang="en-US" dirty="0"/>
        </a:p>
      </dgm:t>
    </dgm:pt>
    <dgm:pt modelId="{2DBC26EE-0191-9E4D-8435-65ECB17FC4A7}" type="parTrans" cxnId="{8B4B1561-75EE-B14F-97E4-24109B60C48C}">
      <dgm:prSet/>
      <dgm:spPr/>
      <dgm:t>
        <a:bodyPr/>
        <a:lstStyle/>
        <a:p>
          <a:endParaRPr lang="en-US"/>
        </a:p>
      </dgm:t>
    </dgm:pt>
    <dgm:pt modelId="{C8DE9D47-9ACC-E340-B901-803410F170DB}" type="sibTrans" cxnId="{8B4B1561-75EE-B14F-97E4-24109B60C48C}">
      <dgm:prSet/>
      <dgm:spPr/>
      <dgm:t>
        <a:bodyPr/>
        <a:lstStyle/>
        <a:p>
          <a:endParaRPr lang="en-US"/>
        </a:p>
      </dgm:t>
    </dgm:pt>
    <dgm:pt modelId="{BC9DA00A-1482-3046-9FC1-C9B791520D2F}">
      <dgm:prSet/>
      <dgm:spPr/>
      <dgm:t>
        <a:bodyPr/>
        <a:lstStyle/>
        <a:p>
          <a:r>
            <a:rPr lang="en-US" dirty="0" smtClean="0"/>
            <a:t>+++</a:t>
          </a:r>
          <a:endParaRPr lang="en-US" dirty="0"/>
        </a:p>
      </dgm:t>
    </dgm:pt>
    <dgm:pt modelId="{946F1076-50B3-AC4F-B735-66A48D3CA622}" type="parTrans" cxnId="{3D0E3E50-0A25-5B41-A3E4-29BFAA02F9B0}">
      <dgm:prSet/>
      <dgm:spPr/>
      <dgm:t>
        <a:bodyPr/>
        <a:lstStyle/>
        <a:p>
          <a:endParaRPr lang="en-US"/>
        </a:p>
      </dgm:t>
    </dgm:pt>
    <dgm:pt modelId="{09F456BC-53EA-6D4C-8AE6-BF788A84A527}" type="sibTrans" cxnId="{3D0E3E50-0A25-5B41-A3E4-29BFAA02F9B0}">
      <dgm:prSet/>
      <dgm:spPr/>
      <dgm:t>
        <a:bodyPr/>
        <a:lstStyle/>
        <a:p>
          <a:endParaRPr lang="en-US"/>
        </a:p>
      </dgm:t>
    </dgm:pt>
    <dgm:pt modelId="{BB3A14F7-15BD-F04D-AB2B-5A7BC992AC8A}">
      <dgm:prSet/>
      <dgm:spPr/>
      <dgm:t>
        <a:bodyPr/>
        <a:lstStyle/>
        <a:p>
          <a:r>
            <a:rPr lang="en-US" dirty="0" err="1" smtClean="0"/>
            <a:t>piRNA</a:t>
          </a:r>
          <a:endParaRPr lang="en-US" dirty="0"/>
        </a:p>
      </dgm:t>
    </dgm:pt>
    <dgm:pt modelId="{42BD1892-9C2D-6949-90DB-327B663D6F26}" type="parTrans" cxnId="{95A5E86E-80D8-B449-AA52-10FE2A1D1620}">
      <dgm:prSet/>
      <dgm:spPr/>
      <dgm:t>
        <a:bodyPr/>
        <a:lstStyle/>
        <a:p>
          <a:endParaRPr lang="en-US"/>
        </a:p>
      </dgm:t>
    </dgm:pt>
    <dgm:pt modelId="{BDA868D4-8344-3343-90EA-42ED621EEF13}" type="sibTrans" cxnId="{95A5E86E-80D8-B449-AA52-10FE2A1D1620}">
      <dgm:prSet/>
      <dgm:spPr/>
      <dgm:t>
        <a:bodyPr/>
        <a:lstStyle/>
        <a:p>
          <a:endParaRPr lang="en-US"/>
        </a:p>
      </dgm:t>
    </dgm:pt>
    <dgm:pt modelId="{8DE6DA4C-C289-3040-ACDB-72CC3059CC43}">
      <dgm:prSet/>
      <dgm:spPr/>
      <dgm:t>
        <a:bodyPr/>
        <a:lstStyle/>
        <a:p>
          <a:r>
            <a:rPr lang="en-US" dirty="0" smtClean="0"/>
            <a:t>siRNA</a:t>
          </a:r>
          <a:endParaRPr lang="en-US" dirty="0"/>
        </a:p>
      </dgm:t>
    </dgm:pt>
    <dgm:pt modelId="{D9564699-90EE-E248-926B-732DA9CB6B58}" type="parTrans" cxnId="{26E2BCFB-CC86-EF44-92CD-E3606F41F508}">
      <dgm:prSet/>
      <dgm:spPr/>
      <dgm:t>
        <a:bodyPr/>
        <a:lstStyle/>
        <a:p>
          <a:endParaRPr lang="en-US"/>
        </a:p>
      </dgm:t>
    </dgm:pt>
    <dgm:pt modelId="{61A9BFD8-5D47-3749-A7D6-438E0CEE8960}" type="sibTrans" cxnId="{26E2BCFB-CC86-EF44-92CD-E3606F41F508}">
      <dgm:prSet/>
      <dgm:spPr/>
      <dgm:t>
        <a:bodyPr/>
        <a:lstStyle/>
        <a:p>
          <a:endParaRPr lang="en-US"/>
        </a:p>
      </dgm:t>
    </dgm:pt>
    <dgm:pt modelId="{ABCFFF0C-0115-F04A-AA17-D605AA1B92A5}" type="pres">
      <dgm:prSet presAssocID="{C279B7B7-21FF-8048-8FA9-E76D9D1F73E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B63E3A-3FA7-414E-9B22-3F584204046A}" type="pres">
      <dgm:prSet presAssocID="{2BEAB7FD-920F-C640-A5BA-7FD8ADEA0CA0}" presName="root" presStyleCnt="0"/>
      <dgm:spPr/>
    </dgm:pt>
    <dgm:pt modelId="{D6F6D244-1D5E-6641-8298-C2C44B532775}" type="pres">
      <dgm:prSet presAssocID="{2BEAB7FD-920F-C640-A5BA-7FD8ADEA0CA0}" presName="rootComposite" presStyleCnt="0"/>
      <dgm:spPr/>
    </dgm:pt>
    <dgm:pt modelId="{606DF34F-A0F0-024E-A5C7-06DEDF7B68F7}" type="pres">
      <dgm:prSet presAssocID="{2BEAB7FD-920F-C640-A5BA-7FD8ADEA0CA0}" presName="rootText" presStyleLbl="node1" presStyleIdx="0" presStyleCnt="1" custScaleX="244310" custScaleY="137918" custLinFactNeighborX="-11011" custLinFactNeighborY="-369"/>
      <dgm:spPr/>
      <dgm:t>
        <a:bodyPr/>
        <a:lstStyle/>
        <a:p>
          <a:endParaRPr lang="en-US"/>
        </a:p>
      </dgm:t>
    </dgm:pt>
    <dgm:pt modelId="{99CE6D30-0CC0-2F44-A9B1-563210732109}" type="pres">
      <dgm:prSet presAssocID="{2BEAB7FD-920F-C640-A5BA-7FD8ADEA0CA0}" presName="rootConnector" presStyleLbl="node1" presStyleIdx="0" presStyleCnt="1"/>
      <dgm:spPr/>
    </dgm:pt>
    <dgm:pt modelId="{CE525CB1-A3D5-BB46-B2A0-7654B7061E3F}" type="pres">
      <dgm:prSet presAssocID="{2BEAB7FD-920F-C640-A5BA-7FD8ADEA0CA0}" presName="childShape" presStyleCnt="0"/>
      <dgm:spPr/>
    </dgm:pt>
    <dgm:pt modelId="{1413B04D-F4B1-DE4B-A221-734525B3D4C7}" type="pres">
      <dgm:prSet presAssocID="{08F1B1B9-BFDD-164F-868C-E8E2EFB728B3}" presName="Name13" presStyleLbl="parChTrans1D2" presStyleIdx="0" presStyleCnt="7"/>
      <dgm:spPr/>
    </dgm:pt>
    <dgm:pt modelId="{67D3180C-D734-3E4F-B78D-2286E7DED259}" type="pres">
      <dgm:prSet presAssocID="{120BBB92-367A-AB44-8005-6BE066D9F792}" presName="childText" presStyleLbl="b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2410D-AEC0-3444-8127-544EE8516FE0}" type="pres">
      <dgm:prSet presAssocID="{42BD1892-9C2D-6949-90DB-327B663D6F26}" presName="Name13" presStyleLbl="parChTrans1D2" presStyleIdx="1" presStyleCnt="7"/>
      <dgm:spPr/>
    </dgm:pt>
    <dgm:pt modelId="{D4DE9752-E3B5-B24C-9FFE-F01F1C9C25EC}" type="pres">
      <dgm:prSet presAssocID="{BB3A14F7-15BD-F04D-AB2B-5A7BC992AC8A}" presName="childText" presStyleLbl="bgAcc1" presStyleIdx="1" presStyleCnt="7">
        <dgm:presLayoutVars>
          <dgm:bulletEnabled val="1"/>
        </dgm:presLayoutVars>
      </dgm:prSet>
      <dgm:spPr/>
    </dgm:pt>
    <dgm:pt modelId="{71B7D85A-193F-A04E-A9B5-9CD61BBA5069}" type="pres">
      <dgm:prSet presAssocID="{D9564699-90EE-E248-926B-732DA9CB6B58}" presName="Name13" presStyleLbl="parChTrans1D2" presStyleIdx="2" presStyleCnt="7"/>
      <dgm:spPr/>
    </dgm:pt>
    <dgm:pt modelId="{2C47E61A-BC21-D94E-8BBB-4E48766C95DE}" type="pres">
      <dgm:prSet presAssocID="{8DE6DA4C-C289-3040-ACDB-72CC3059CC43}" presName="childText" presStyleLbl="bgAcc1" presStyleIdx="2" presStyleCnt="7">
        <dgm:presLayoutVars>
          <dgm:bulletEnabled val="1"/>
        </dgm:presLayoutVars>
      </dgm:prSet>
      <dgm:spPr/>
    </dgm:pt>
    <dgm:pt modelId="{279007A7-3230-4A43-9259-3155ED7E1F21}" type="pres">
      <dgm:prSet presAssocID="{866B73C4-C91E-EF46-903D-ABA8CDCE1FB6}" presName="Name13" presStyleLbl="parChTrans1D2" presStyleIdx="3" presStyleCnt="7"/>
      <dgm:spPr/>
    </dgm:pt>
    <dgm:pt modelId="{BCDAF14E-7726-AB41-A98F-520E5DF5A86E}" type="pres">
      <dgm:prSet presAssocID="{8F392D45-0A0A-4341-AB77-FAAC4220A6F9}" presName="childText" presStyleLbl="bgAcc1" presStyleIdx="3" presStyleCnt="7">
        <dgm:presLayoutVars>
          <dgm:bulletEnabled val="1"/>
        </dgm:presLayoutVars>
      </dgm:prSet>
      <dgm:spPr/>
    </dgm:pt>
    <dgm:pt modelId="{8282BB99-797E-EB4F-8FD0-C9F46256040F}" type="pres">
      <dgm:prSet presAssocID="{4C9E1661-0075-0B44-86A6-7B0CE83151CD}" presName="Name13" presStyleLbl="parChTrans1D2" presStyleIdx="4" presStyleCnt="7"/>
      <dgm:spPr/>
    </dgm:pt>
    <dgm:pt modelId="{354A8DC5-7EA4-0C45-B27B-2393E296D22C}" type="pres">
      <dgm:prSet presAssocID="{8A59FACD-D0C9-C24F-9976-3C09B0648AE9}" presName="childText" presStyleLbl="bgAcc1" presStyleIdx="4" presStyleCnt="7">
        <dgm:presLayoutVars>
          <dgm:bulletEnabled val="1"/>
        </dgm:presLayoutVars>
      </dgm:prSet>
      <dgm:spPr/>
    </dgm:pt>
    <dgm:pt modelId="{FA8DAE2A-BE4C-3E43-B97A-F771BC63A901}" type="pres">
      <dgm:prSet presAssocID="{2DBC26EE-0191-9E4D-8435-65ECB17FC4A7}" presName="Name13" presStyleLbl="parChTrans1D2" presStyleIdx="5" presStyleCnt="7"/>
      <dgm:spPr/>
    </dgm:pt>
    <dgm:pt modelId="{F0A20D79-103B-EC45-9106-20F30F29B8DE}" type="pres">
      <dgm:prSet presAssocID="{0D93240B-F320-DA4E-B2A8-22444BB1DF33}" presName="childText" presStyleLbl="b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52421-8641-1C4E-B0DC-6FA5518D3814}" type="pres">
      <dgm:prSet presAssocID="{946F1076-50B3-AC4F-B735-66A48D3CA622}" presName="Name13" presStyleLbl="parChTrans1D2" presStyleIdx="6" presStyleCnt="7"/>
      <dgm:spPr/>
    </dgm:pt>
    <dgm:pt modelId="{65008DCE-017C-CC42-A3AE-6DE4CBD49CED}" type="pres">
      <dgm:prSet presAssocID="{BC9DA00A-1482-3046-9FC1-C9B791520D2F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E18CF69F-F498-6449-BDF9-9A3664D285AD}" type="presOf" srcId="{2DBC26EE-0191-9E4D-8435-65ECB17FC4A7}" destId="{FA8DAE2A-BE4C-3E43-B97A-F771BC63A901}" srcOrd="0" destOrd="0" presId="urn:microsoft.com/office/officeart/2005/8/layout/hierarchy3"/>
    <dgm:cxn modelId="{3D0E3E50-0A25-5B41-A3E4-29BFAA02F9B0}" srcId="{2BEAB7FD-920F-C640-A5BA-7FD8ADEA0CA0}" destId="{BC9DA00A-1482-3046-9FC1-C9B791520D2F}" srcOrd="6" destOrd="0" parTransId="{946F1076-50B3-AC4F-B735-66A48D3CA622}" sibTransId="{09F456BC-53EA-6D4C-8AE6-BF788A84A527}"/>
    <dgm:cxn modelId="{C65C99EB-484C-3C4D-A6B6-EE4741AB2AC7}" type="presOf" srcId="{8A59FACD-D0C9-C24F-9976-3C09B0648AE9}" destId="{354A8DC5-7EA4-0C45-B27B-2393E296D22C}" srcOrd="0" destOrd="0" presId="urn:microsoft.com/office/officeart/2005/8/layout/hierarchy3"/>
    <dgm:cxn modelId="{5CFFB9DD-24D7-1041-B912-2EAF985314C1}" type="presOf" srcId="{BC9DA00A-1482-3046-9FC1-C9B791520D2F}" destId="{65008DCE-017C-CC42-A3AE-6DE4CBD49CED}" srcOrd="0" destOrd="0" presId="urn:microsoft.com/office/officeart/2005/8/layout/hierarchy3"/>
    <dgm:cxn modelId="{A1745FE2-9A84-D841-ADDA-A0DA34195E5A}" type="presOf" srcId="{946F1076-50B3-AC4F-B735-66A48D3CA622}" destId="{35552421-8641-1C4E-B0DC-6FA5518D3814}" srcOrd="0" destOrd="0" presId="urn:microsoft.com/office/officeart/2005/8/layout/hierarchy3"/>
    <dgm:cxn modelId="{59E3B424-3115-F448-B745-76102030837A}" srcId="{2BEAB7FD-920F-C640-A5BA-7FD8ADEA0CA0}" destId="{8F392D45-0A0A-4341-AB77-FAAC4220A6F9}" srcOrd="3" destOrd="0" parTransId="{866B73C4-C91E-EF46-903D-ABA8CDCE1FB6}" sibTransId="{7F29D9F3-6FA2-5D45-ACFB-D59852257349}"/>
    <dgm:cxn modelId="{8B4B1561-75EE-B14F-97E4-24109B60C48C}" srcId="{2BEAB7FD-920F-C640-A5BA-7FD8ADEA0CA0}" destId="{0D93240B-F320-DA4E-B2A8-22444BB1DF33}" srcOrd="5" destOrd="0" parTransId="{2DBC26EE-0191-9E4D-8435-65ECB17FC4A7}" sibTransId="{C8DE9D47-9ACC-E340-B901-803410F170DB}"/>
    <dgm:cxn modelId="{CD2A9DEF-8BA4-5046-BE68-62A704CF9919}" type="presOf" srcId="{866B73C4-C91E-EF46-903D-ABA8CDCE1FB6}" destId="{279007A7-3230-4A43-9259-3155ED7E1F21}" srcOrd="0" destOrd="0" presId="urn:microsoft.com/office/officeart/2005/8/layout/hierarchy3"/>
    <dgm:cxn modelId="{26E2BCFB-CC86-EF44-92CD-E3606F41F508}" srcId="{2BEAB7FD-920F-C640-A5BA-7FD8ADEA0CA0}" destId="{8DE6DA4C-C289-3040-ACDB-72CC3059CC43}" srcOrd="2" destOrd="0" parTransId="{D9564699-90EE-E248-926B-732DA9CB6B58}" sibTransId="{61A9BFD8-5D47-3749-A7D6-438E0CEE8960}"/>
    <dgm:cxn modelId="{4637B00D-6399-F742-A530-27A741C1FF8A}" srcId="{C279B7B7-21FF-8048-8FA9-E76D9D1F73E5}" destId="{2BEAB7FD-920F-C640-A5BA-7FD8ADEA0CA0}" srcOrd="0" destOrd="0" parTransId="{E9CF1912-F036-A84C-A543-B5203B1AF02A}" sibTransId="{DF1051CA-EB4F-BE49-A92C-3460290A27FD}"/>
    <dgm:cxn modelId="{61FDE9C6-F5DE-7B4F-A5DE-81088BCC2D75}" type="presOf" srcId="{C279B7B7-21FF-8048-8FA9-E76D9D1F73E5}" destId="{ABCFFF0C-0115-F04A-AA17-D605AA1B92A5}" srcOrd="0" destOrd="0" presId="urn:microsoft.com/office/officeart/2005/8/layout/hierarchy3"/>
    <dgm:cxn modelId="{7EE9BEBD-A274-0448-A1E0-E93F17564183}" type="presOf" srcId="{0D93240B-F320-DA4E-B2A8-22444BB1DF33}" destId="{F0A20D79-103B-EC45-9106-20F30F29B8DE}" srcOrd="0" destOrd="0" presId="urn:microsoft.com/office/officeart/2005/8/layout/hierarchy3"/>
    <dgm:cxn modelId="{C97F6840-D825-4341-8B66-C1479BA6948C}" type="presOf" srcId="{BB3A14F7-15BD-F04D-AB2B-5A7BC992AC8A}" destId="{D4DE9752-E3B5-B24C-9FFE-F01F1C9C25EC}" srcOrd="0" destOrd="0" presId="urn:microsoft.com/office/officeart/2005/8/layout/hierarchy3"/>
    <dgm:cxn modelId="{8CD51729-57CA-3349-B318-B97AEADBEA86}" type="presOf" srcId="{8F392D45-0A0A-4341-AB77-FAAC4220A6F9}" destId="{BCDAF14E-7726-AB41-A98F-520E5DF5A86E}" srcOrd="0" destOrd="0" presId="urn:microsoft.com/office/officeart/2005/8/layout/hierarchy3"/>
    <dgm:cxn modelId="{2D086B64-B0BC-004D-8EFC-89D0F839A8B8}" type="presOf" srcId="{2BEAB7FD-920F-C640-A5BA-7FD8ADEA0CA0}" destId="{99CE6D30-0CC0-2F44-A9B1-563210732109}" srcOrd="1" destOrd="0" presId="urn:microsoft.com/office/officeart/2005/8/layout/hierarchy3"/>
    <dgm:cxn modelId="{4800C19A-8AAA-3245-B755-33AABA7FBA0E}" srcId="{2BEAB7FD-920F-C640-A5BA-7FD8ADEA0CA0}" destId="{8A59FACD-D0C9-C24F-9976-3C09B0648AE9}" srcOrd="4" destOrd="0" parTransId="{4C9E1661-0075-0B44-86A6-7B0CE83151CD}" sibTransId="{4EE91117-BC8F-D947-B4C1-F065450B65B0}"/>
    <dgm:cxn modelId="{D9D517FD-535A-8F48-93A0-54AEBDD16C5A}" type="presOf" srcId="{8DE6DA4C-C289-3040-ACDB-72CC3059CC43}" destId="{2C47E61A-BC21-D94E-8BBB-4E48766C95DE}" srcOrd="0" destOrd="0" presId="urn:microsoft.com/office/officeart/2005/8/layout/hierarchy3"/>
    <dgm:cxn modelId="{76AC56E6-2447-C745-B37D-867044ACFEF1}" srcId="{2BEAB7FD-920F-C640-A5BA-7FD8ADEA0CA0}" destId="{120BBB92-367A-AB44-8005-6BE066D9F792}" srcOrd="0" destOrd="0" parTransId="{08F1B1B9-BFDD-164F-868C-E8E2EFB728B3}" sibTransId="{441DEBC4-AC72-0743-84CD-3D0CA2B3E2A3}"/>
    <dgm:cxn modelId="{C2292A2E-8192-954C-B8B9-0A863B514293}" type="presOf" srcId="{42BD1892-9C2D-6949-90DB-327B663D6F26}" destId="{AD22410D-AEC0-3444-8127-544EE8516FE0}" srcOrd="0" destOrd="0" presId="urn:microsoft.com/office/officeart/2005/8/layout/hierarchy3"/>
    <dgm:cxn modelId="{90914328-29A4-2143-BA64-5F0EB8608164}" type="presOf" srcId="{120BBB92-367A-AB44-8005-6BE066D9F792}" destId="{67D3180C-D734-3E4F-B78D-2286E7DED259}" srcOrd="0" destOrd="0" presId="urn:microsoft.com/office/officeart/2005/8/layout/hierarchy3"/>
    <dgm:cxn modelId="{ED4ACE04-9E43-B54F-B15A-BC212CB61AF4}" type="presOf" srcId="{08F1B1B9-BFDD-164F-868C-E8E2EFB728B3}" destId="{1413B04D-F4B1-DE4B-A221-734525B3D4C7}" srcOrd="0" destOrd="0" presId="urn:microsoft.com/office/officeart/2005/8/layout/hierarchy3"/>
    <dgm:cxn modelId="{95A5E86E-80D8-B449-AA52-10FE2A1D1620}" srcId="{2BEAB7FD-920F-C640-A5BA-7FD8ADEA0CA0}" destId="{BB3A14F7-15BD-F04D-AB2B-5A7BC992AC8A}" srcOrd="1" destOrd="0" parTransId="{42BD1892-9C2D-6949-90DB-327B663D6F26}" sibTransId="{BDA868D4-8344-3343-90EA-42ED621EEF13}"/>
    <dgm:cxn modelId="{857BAA27-1AE6-F04F-B74F-3F9F42C54BD4}" type="presOf" srcId="{2BEAB7FD-920F-C640-A5BA-7FD8ADEA0CA0}" destId="{606DF34F-A0F0-024E-A5C7-06DEDF7B68F7}" srcOrd="0" destOrd="0" presId="urn:microsoft.com/office/officeart/2005/8/layout/hierarchy3"/>
    <dgm:cxn modelId="{0AD26BBC-FB18-AB47-B52F-E3881AF767DB}" type="presOf" srcId="{4C9E1661-0075-0B44-86A6-7B0CE83151CD}" destId="{8282BB99-797E-EB4F-8FD0-C9F46256040F}" srcOrd="0" destOrd="0" presId="urn:microsoft.com/office/officeart/2005/8/layout/hierarchy3"/>
    <dgm:cxn modelId="{E611745B-6E31-F84A-A5BE-5351BEBB4947}" type="presOf" srcId="{D9564699-90EE-E248-926B-732DA9CB6B58}" destId="{71B7D85A-193F-A04E-A9B5-9CD61BBA5069}" srcOrd="0" destOrd="0" presId="urn:microsoft.com/office/officeart/2005/8/layout/hierarchy3"/>
    <dgm:cxn modelId="{785605B8-3C9F-4140-B205-BCD18363D67A}" type="presParOf" srcId="{ABCFFF0C-0115-F04A-AA17-D605AA1B92A5}" destId="{2FB63E3A-3FA7-414E-9B22-3F584204046A}" srcOrd="0" destOrd="0" presId="urn:microsoft.com/office/officeart/2005/8/layout/hierarchy3"/>
    <dgm:cxn modelId="{AD5CDF6D-54B7-4F4D-925A-406C8C141C7A}" type="presParOf" srcId="{2FB63E3A-3FA7-414E-9B22-3F584204046A}" destId="{D6F6D244-1D5E-6641-8298-C2C44B532775}" srcOrd="0" destOrd="0" presId="urn:microsoft.com/office/officeart/2005/8/layout/hierarchy3"/>
    <dgm:cxn modelId="{CB7F0ACB-19CB-E547-8302-50F0D4DE6675}" type="presParOf" srcId="{D6F6D244-1D5E-6641-8298-C2C44B532775}" destId="{606DF34F-A0F0-024E-A5C7-06DEDF7B68F7}" srcOrd="0" destOrd="0" presId="urn:microsoft.com/office/officeart/2005/8/layout/hierarchy3"/>
    <dgm:cxn modelId="{73239529-662E-E940-A224-35039048E694}" type="presParOf" srcId="{D6F6D244-1D5E-6641-8298-C2C44B532775}" destId="{99CE6D30-0CC0-2F44-A9B1-563210732109}" srcOrd="1" destOrd="0" presId="urn:microsoft.com/office/officeart/2005/8/layout/hierarchy3"/>
    <dgm:cxn modelId="{650D5B54-7347-664F-94DB-51824AFC614E}" type="presParOf" srcId="{2FB63E3A-3FA7-414E-9B22-3F584204046A}" destId="{CE525CB1-A3D5-BB46-B2A0-7654B7061E3F}" srcOrd="1" destOrd="0" presId="urn:microsoft.com/office/officeart/2005/8/layout/hierarchy3"/>
    <dgm:cxn modelId="{28BEA63E-79C9-424C-8FF2-F7B4352BCC00}" type="presParOf" srcId="{CE525CB1-A3D5-BB46-B2A0-7654B7061E3F}" destId="{1413B04D-F4B1-DE4B-A221-734525B3D4C7}" srcOrd="0" destOrd="0" presId="urn:microsoft.com/office/officeart/2005/8/layout/hierarchy3"/>
    <dgm:cxn modelId="{8F770E17-1AEB-354C-A5C3-3E52239CC226}" type="presParOf" srcId="{CE525CB1-A3D5-BB46-B2A0-7654B7061E3F}" destId="{67D3180C-D734-3E4F-B78D-2286E7DED259}" srcOrd="1" destOrd="0" presId="urn:microsoft.com/office/officeart/2005/8/layout/hierarchy3"/>
    <dgm:cxn modelId="{7CA8BF68-DCEB-7A4A-A4A5-44879EC2CF71}" type="presParOf" srcId="{CE525CB1-A3D5-BB46-B2A0-7654B7061E3F}" destId="{AD22410D-AEC0-3444-8127-544EE8516FE0}" srcOrd="2" destOrd="0" presId="urn:microsoft.com/office/officeart/2005/8/layout/hierarchy3"/>
    <dgm:cxn modelId="{D435F4C8-493B-2940-87A5-C7EF2A0EFF8F}" type="presParOf" srcId="{CE525CB1-A3D5-BB46-B2A0-7654B7061E3F}" destId="{D4DE9752-E3B5-B24C-9FFE-F01F1C9C25EC}" srcOrd="3" destOrd="0" presId="urn:microsoft.com/office/officeart/2005/8/layout/hierarchy3"/>
    <dgm:cxn modelId="{2F183DDB-0D4A-E34F-9D1B-C1F6CEE086FB}" type="presParOf" srcId="{CE525CB1-A3D5-BB46-B2A0-7654B7061E3F}" destId="{71B7D85A-193F-A04E-A9B5-9CD61BBA5069}" srcOrd="4" destOrd="0" presId="urn:microsoft.com/office/officeart/2005/8/layout/hierarchy3"/>
    <dgm:cxn modelId="{DC18FC8B-2230-7348-8E6E-272E132F55D8}" type="presParOf" srcId="{CE525CB1-A3D5-BB46-B2A0-7654B7061E3F}" destId="{2C47E61A-BC21-D94E-8BBB-4E48766C95DE}" srcOrd="5" destOrd="0" presId="urn:microsoft.com/office/officeart/2005/8/layout/hierarchy3"/>
    <dgm:cxn modelId="{6490DD85-7B5B-5947-A051-696409972081}" type="presParOf" srcId="{CE525CB1-A3D5-BB46-B2A0-7654B7061E3F}" destId="{279007A7-3230-4A43-9259-3155ED7E1F21}" srcOrd="6" destOrd="0" presId="urn:microsoft.com/office/officeart/2005/8/layout/hierarchy3"/>
    <dgm:cxn modelId="{5E6856E3-60E8-6F42-8E31-DCB4BD16567B}" type="presParOf" srcId="{CE525CB1-A3D5-BB46-B2A0-7654B7061E3F}" destId="{BCDAF14E-7726-AB41-A98F-520E5DF5A86E}" srcOrd="7" destOrd="0" presId="urn:microsoft.com/office/officeart/2005/8/layout/hierarchy3"/>
    <dgm:cxn modelId="{2515A703-AE0B-EA4A-9259-EAB10938328D}" type="presParOf" srcId="{CE525CB1-A3D5-BB46-B2A0-7654B7061E3F}" destId="{8282BB99-797E-EB4F-8FD0-C9F46256040F}" srcOrd="8" destOrd="0" presId="urn:microsoft.com/office/officeart/2005/8/layout/hierarchy3"/>
    <dgm:cxn modelId="{3BF58EDD-9579-DD4F-B99C-6E34B01AA241}" type="presParOf" srcId="{CE525CB1-A3D5-BB46-B2A0-7654B7061E3F}" destId="{354A8DC5-7EA4-0C45-B27B-2393E296D22C}" srcOrd="9" destOrd="0" presId="urn:microsoft.com/office/officeart/2005/8/layout/hierarchy3"/>
    <dgm:cxn modelId="{3EB7A616-28CB-7546-8BDC-A385AF9A0AB9}" type="presParOf" srcId="{CE525CB1-A3D5-BB46-B2A0-7654B7061E3F}" destId="{FA8DAE2A-BE4C-3E43-B97A-F771BC63A901}" srcOrd="10" destOrd="0" presId="urn:microsoft.com/office/officeart/2005/8/layout/hierarchy3"/>
    <dgm:cxn modelId="{142F1095-1849-2C45-B3B2-6B5D1AF605BE}" type="presParOf" srcId="{CE525CB1-A3D5-BB46-B2A0-7654B7061E3F}" destId="{F0A20D79-103B-EC45-9106-20F30F29B8DE}" srcOrd="11" destOrd="0" presId="urn:microsoft.com/office/officeart/2005/8/layout/hierarchy3"/>
    <dgm:cxn modelId="{D3489C9B-7580-FB4C-BBB7-DEBD838ACD1A}" type="presParOf" srcId="{CE525CB1-A3D5-BB46-B2A0-7654B7061E3F}" destId="{35552421-8641-1C4E-B0DC-6FA5518D3814}" srcOrd="12" destOrd="0" presId="urn:microsoft.com/office/officeart/2005/8/layout/hierarchy3"/>
    <dgm:cxn modelId="{3708DD34-0E0D-D642-B677-160E2409B9EA}" type="presParOf" srcId="{CE525CB1-A3D5-BB46-B2A0-7654B7061E3F}" destId="{65008DCE-017C-CC42-A3AE-6DE4CBD49CED}" srcOrd="1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79B7B7-21FF-8048-8FA9-E76D9D1F73E5}" type="doc">
      <dgm:prSet loTypeId="urn:microsoft.com/office/officeart/2005/8/layout/hierarchy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EAB7FD-920F-C640-A5BA-7FD8ADEA0CA0}">
      <dgm:prSet custT="1"/>
      <dgm:spPr/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Long</a:t>
          </a:r>
          <a:r>
            <a:rPr lang="en-US" sz="2000" dirty="0" smtClean="0">
              <a:solidFill>
                <a:schemeClr val="bg1"/>
              </a:solidFill>
            </a:rPr>
            <a:t> </a:t>
          </a:r>
          <a:r>
            <a:rPr lang="en-US" sz="2000" dirty="0" smtClean="0"/>
            <a:t>non-coding RNAs</a:t>
          </a:r>
        </a:p>
        <a:p>
          <a:pPr rtl="0"/>
          <a:r>
            <a:rPr lang="en-US" sz="2000" dirty="0" smtClean="0"/>
            <a:t>≳ 200 </a:t>
          </a:r>
          <a:r>
            <a:rPr lang="en-US" sz="2000" dirty="0" err="1" smtClean="0"/>
            <a:t>nt</a:t>
          </a:r>
          <a:endParaRPr lang="en-US" sz="2000" dirty="0" smtClean="0"/>
        </a:p>
      </dgm:t>
    </dgm:pt>
    <dgm:pt modelId="{E9CF1912-F036-A84C-A543-B5203B1AF02A}" type="parTrans" cxnId="{4637B00D-6399-F742-A530-27A741C1FF8A}">
      <dgm:prSet/>
      <dgm:spPr/>
      <dgm:t>
        <a:bodyPr/>
        <a:lstStyle/>
        <a:p>
          <a:endParaRPr lang="en-US"/>
        </a:p>
      </dgm:t>
    </dgm:pt>
    <dgm:pt modelId="{DF1051CA-EB4F-BE49-A92C-3460290A27FD}" type="sibTrans" cxnId="{4637B00D-6399-F742-A530-27A741C1FF8A}">
      <dgm:prSet/>
      <dgm:spPr/>
      <dgm:t>
        <a:bodyPr/>
        <a:lstStyle/>
        <a:p>
          <a:pPr rtl="0"/>
          <a:endParaRPr lang="en-US"/>
        </a:p>
      </dgm:t>
    </dgm:pt>
    <dgm:pt modelId="{120BBB92-367A-AB44-8005-6BE066D9F792}">
      <dgm:prSet/>
      <dgm:spPr/>
      <dgm:t>
        <a:bodyPr/>
        <a:lstStyle/>
        <a:p>
          <a:r>
            <a:rPr lang="en-US" dirty="0" smtClean="0"/>
            <a:t>long intergenic RNA (</a:t>
          </a:r>
          <a:r>
            <a:rPr lang="en-US" dirty="0" err="1" smtClean="0"/>
            <a:t>lincRNA</a:t>
          </a:r>
          <a:r>
            <a:rPr lang="en-US" dirty="0" smtClean="0"/>
            <a:t>)</a:t>
          </a:r>
        </a:p>
      </dgm:t>
    </dgm:pt>
    <dgm:pt modelId="{08F1B1B9-BFDD-164F-868C-E8E2EFB728B3}" type="parTrans" cxnId="{76AC56E6-2447-C745-B37D-867044ACFEF1}">
      <dgm:prSet/>
      <dgm:spPr/>
      <dgm:t>
        <a:bodyPr/>
        <a:lstStyle/>
        <a:p>
          <a:endParaRPr lang="en-US"/>
        </a:p>
      </dgm:t>
    </dgm:pt>
    <dgm:pt modelId="{441DEBC4-AC72-0743-84CD-3D0CA2B3E2A3}" type="sibTrans" cxnId="{76AC56E6-2447-C745-B37D-867044ACFEF1}">
      <dgm:prSet/>
      <dgm:spPr/>
      <dgm:t>
        <a:bodyPr/>
        <a:lstStyle/>
        <a:p>
          <a:endParaRPr lang="en-US"/>
        </a:p>
      </dgm:t>
    </dgm:pt>
    <dgm:pt modelId="{8F392D45-0A0A-4341-AB77-FAAC4220A6F9}">
      <dgm:prSet/>
      <dgm:spPr/>
      <dgm:t>
        <a:bodyPr/>
        <a:lstStyle/>
        <a:p>
          <a:r>
            <a:rPr lang="en-US" dirty="0" smtClean="0"/>
            <a:t>antisense RNA</a:t>
          </a:r>
          <a:endParaRPr lang="en-US" dirty="0"/>
        </a:p>
      </dgm:t>
    </dgm:pt>
    <dgm:pt modelId="{866B73C4-C91E-EF46-903D-ABA8CDCE1FB6}" type="parTrans" cxnId="{59E3B424-3115-F448-B745-76102030837A}">
      <dgm:prSet/>
      <dgm:spPr/>
      <dgm:t>
        <a:bodyPr/>
        <a:lstStyle/>
        <a:p>
          <a:endParaRPr lang="en-US"/>
        </a:p>
      </dgm:t>
    </dgm:pt>
    <dgm:pt modelId="{7F29D9F3-6FA2-5D45-ACFB-D59852257349}" type="sibTrans" cxnId="{59E3B424-3115-F448-B745-76102030837A}">
      <dgm:prSet/>
      <dgm:spPr/>
      <dgm:t>
        <a:bodyPr/>
        <a:lstStyle/>
        <a:p>
          <a:endParaRPr lang="en-US"/>
        </a:p>
      </dgm:t>
    </dgm:pt>
    <dgm:pt modelId="{0D93240B-F320-DA4E-B2A8-22444BB1DF33}">
      <dgm:prSet/>
      <dgm:spPr/>
      <dgm:t>
        <a:bodyPr/>
        <a:lstStyle/>
        <a:p>
          <a:r>
            <a:rPr lang="en-US" dirty="0" err="1" smtClean="0"/>
            <a:t>rRNA</a:t>
          </a:r>
          <a:endParaRPr lang="en-US" dirty="0" smtClean="0"/>
        </a:p>
      </dgm:t>
    </dgm:pt>
    <dgm:pt modelId="{2DBC26EE-0191-9E4D-8435-65ECB17FC4A7}" type="parTrans" cxnId="{8B4B1561-75EE-B14F-97E4-24109B60C48C}">
      <dgm:prSet/>
      <dgm:spPr/>
      <dgm:t>
        <a:bodyPr/>
        <a:lstStyle/>
        <a:p>
          <a:endParaRPr lang="en-US"/>
        </a:p>
      </dgm:t>
    </dgm:pt>
    <dgm:pt modelId="{C8DE9D47-9ACC-E340-B901-803410F170DB}" type="sibTrans" cxnId="{8B4B1561-75EE-B14F-97E4-24109B60C48C}">
      <dgm:prSet/>
      <dgm:spPr/>
      <dgm:t>
        <a:bodyPr/>
        <a:lstStyle/>
        <a:p>
          <a:endParaRPr lang="en-US"/>
        </a:p>
      </dgm:t>
    </dgm:pt>
    <dgm:pt modelId="{900BF3CE-A3F4-1844-AC03-A12DAA2D0AAC}">
      <dgm:prSet/>
      <dgm:spPr/>
      <dgm:t>
        <a:bodyPr/>
        <a:lstStyle/>
        <a:p>
          <a:r>
            <a:rPr lang="en-US" dirty="0" err="1" smtClean="0"/>
            <a:t>circRNAs</a:t>
          </a:r>
          <a:endParaRPr lang="en-US" dirty="0" smtClean="0"/>
        </a:p>
      </dgm:t>
    </dgm:pt>
    <dgm:pt modelId="{1F41452A-BBC9-394B-9BFE-E52137B95394}" type="parTrans" cxnId="{7EBB620B-58CF-6C4B-8F5D-9B2415DE5220}">
      <dgm:prSet/>
      <dgm:spPr/>
      <dgm:t>
        <a:bodyPr/>
        <a:lstStyle/>
        <a:p>
          <a:endParaRPr lang="en-US"/>
        </a:p>
      </dgm:t>
    </dgm:pt>
    <dgm:pt modelId="{D792B435-B2B7-3D42-9C04-7006A2FB1A39}" type="sibTrans" cxnId="{7EBB620B-58CF-6C4B-8F5D-9B2415DE5220}">
      <dgm:prSet/>
      <dgm:spPr/>
      <dgm:t>
        <a:bodyPr/>
        <a:lstStyle/>
        <a:p>
          <a:endParaRPr lang="en-US"/>
        </a:p>
      </dgm:t>
    </dgm:pt>
    <dgm:pt modelId="{A13AFAB2-7FC3-E840-A3C5-28CAB70463A8}">
      <dgm:prSet/>
      <dgm:spPr/>
      <dgm:t>
        <a:bodyPr/>
        <a:lstStyle/>
        <a:p>
          <a:r>
            <a:rPr lang="en-US" dirty="0" smtClean="0"/>
            <a:t>+++</a:t>
          </a:r>
        </a:p>
      </dgm:t>
    </dgm:pt>
    <dgm:pt modelId="{D2E3F2FC-2FBB-5444-AF12-D8B62926C9EF}" type="parTrans" cxnId="{E2C67CA9-1EEA-4144-BB82-25717AD8B5A8}">
      <dgm:prSet/>
      <dgm:spPr/>
      <dgm:t>
        <a:bodyPr/>
        <a:lstStyle/>
        <a:p>
          <a:endParaRPr lang="en-US"/>
        </a:p>
      </dgm:t>
    </dgm:pt>
    <dgm:pt modelId="{7F56530C-6DEC-AD47-B5A5-ACB000CA5FDA}" type="sibTrans" cxnId="{E2C67CA9-1EEA-4144-BB82-25717AD8B5A8}">
      <dgm:prSet/>
      <dgm:spPr/>
      <dgm:t>
        <a:bodyPr/>
        <a:lstStyle/>
        <a:p>
          <a:endParaRPr lang="en-US"/>
        </a:p>
      </dgm:t>
    </dgm:pt>
    <dgm:pt modelId="{FBFD4FF1-AF94-E749-A15A-3949E1C55F24}">
      <dgm:prSet/>
      <dgm:spPr/>
      <dgm:t>
        <a:bodyPr/>
        <a:lstStyle/>
        <a:p>
          <a:r>
            <a:rPr lang="en-US" dirty="0" err="1" smtClean="0"/>
            <a:t>ceRNAs</a:t>
          </a:r>
          <a:endParaRPr lang="en-US" dirty="0" smtClean="0"/>
        </a:p>
      </dgm:t>
    </dgm:pt>
    <dgm:pt modelId="{363AF6A5-6DED-234B-AE71-D6D7AD02A9AE}" type="parTrans" cxnId="{E842F461-8B69-5A4F-AE47-57F9B11347B6}">
      <dgm:prSet/>
      <dgm:spPr/>
      <dgm:t>
        <a:bodyPr/>
        <a:lstStyle/>
        <a:p>
          <a:endParaRPr lang="en-US"/>
        </a:p>
      </dgm:t>
    </dgm:pt>
    <dgm:pt modelId="{AB69CF76-E6AF-374D-8122-252727F4849F}" type="sibTrans" cxnId="{E842F461-8B69-5A4F-AE47-57F9B11347B6}">
      <dgm:prSet/>
      <dgm:spPr/>
      <dgm:t>
        <a:bodyPr/>
        <a:lstStyle/>
        <a:p>
          <a:endParaRPr lang="en-US"/>
        </a:p>
      </dgm:t>
    </dgm:pt>
    <dgm:pt modelId="{449D6C9D-5B2D-A447-9E8C-8435826BEE3A}">
      <dgm:prSet/>
      <dgm:spPr/>
      <dgm:t>
        <a:bodyPr/>
        <a:lstStyle/>
        <a:p>
          <a:r>
            <a:rPr lang="en-US" dirty="0" smtClean="0"/>
            <a:t>sense RNA</a:t>
          </a:r>
          <a:endParaRPr lang="en-US" dirty="0"/>
        </a:p>
      </dgm:t>
    </dgm:pt>
    <dgm:pt modelId="{4D20910E-53AB-3F44-9081-1C5B759EB47F}" type="parTrans" cxnId="{BB33B5DB-3EE8-1B46-ABC3-7DFD88FE1F1B}">
      <dgm:prSet/>
      <dgm:spPr/>
      <dgm:t>
        <a:bodyPr/>
        <a:lstStyle/>
        <a:p>
          <a:endParaRPr lang="en-US"/>
        </a:p>
      </dgm:t>
    </dgm:pt>
    <dgm:pt modelId="{D627BE28-42A7-1C4A-A23A-1A6F9E529E1B}" type="sibTrans" cxnId="{BB33B5DB-3EE8-1B46-ABC3-7DFD88FE1F1B}">
      <dgm:prSet/>
      <dgm:spPr/>
      <dgm:t>
        <a:bodyPr/>
        <a:lstStyle/>
        <a:p>
          <a:endParaRPr lang="en-US"/>
        </a:p>
      </dgm:t>
    </dgm:pt>
    <dgm:pt modelId="{8075E1EF-ACD3-A748-A525-17E07B35081B}">
      <dgm:prSet/>
      <dgm:spPr/>
      <dgm:t>
        <a:bodyPr/>
        <a:lstStyle/>
        <a:p>
          <a:r>
            <a:rPr lang="en-US" dirty="0" smtClean="0"/>
            <a:t>TERRA</a:t>
          </a:r>
        </a:p>
      </dgm:t>
    </dgm:pt>
    <dgm:pt modelId="{55C3B263-B73E-5C44-929B-BE366E9D89DA}" type="parTrans" cxnId="{E1DCF58F-3FB0-824D-A7D6-23A0763A9A94}">
      <dgm:prSet/>
      <dgm:spPr/>
      <dgm:t>
        <a:bodyPr/>
        <a:lstStyle/>
        <a:p>
          <a:endParaRPr lang="en-US"/>
        </a:p>
      </dgm:t>
    </dgm:pt>
    <dgm:pt modelId="{2C549AAF-A990-BC45-B94B-4D2BAED280C2}" type="sibTrans" cxnId="{E1DCF58F-3FB0-824D-A7D6-23A0763A9A94}">
      <dgm:prSet/>
      <dgm:spPr/>
      <dgm:t>
        <a:bodyPr/>
        <a:lstStyle/>
        <a:p>
          <a:endParaRPr lang="en-US"/>
        </a:p>
      </dgm:t>
    </dgm:pt>
    <dgm:pt modelId="{3297A7E3-D7C5-814C-987C-0BB5C6FA3280}">
      <dgm:prSet/>
      <dgm:spPr/>
      <dgm:t>
        <a:bodyPr/>
        <a:lstStyle/>
        <a:p>
          <a:r>
            <a:rPr lang="en-US" dirty="0" smtClean="0"/>
            <a:t>T-UCR</a:t>
          </a:r>
        </a:p>
      </dgm:t>
    </dgm:pt>
    <dgm:pt modelId="{B3AC88AE-9039-274C-9520-EFC72CCC5046}" type="parTrans" cxnId="{EC4CF24F-F1C9-D342-A6F3-DE7879A9FC4B}">
      <dgm:prSet/>
      <dgm:spPr/>
      <dgm:t>
        <a:bodyPr/>
        <a:lstStyle/>
        <a:p>
          <a:endParaRPr lang="en-US"/>
        </a:p>
      </dgm:t>
    </dgm:pt>
    <dgm:pt modelId="{80A0CD5C-FB06-E149-934C-A5AEAA9AE25D}" type="sibTrans" cxnId="{EC4CF24F-F1C9-D342-A6F3-DE7879A9FC4B}">
      <dgm:prSet/>
      <dgm:spPr/>
      <dgm:t>
        <a:bodyPr/>
        <a:lstStyle/>
        <a:p>
          <a:endParaRPr lang="en-US"/>
        </a:p>
      </dgm:t>
    </dgm:pt>
    <dgm:pt modelId="{ABCFFF0C-0115-F04A-AA17-D605AA1B92A5}" type="pres">
      <dgm:prSet presAssocID="{C279B7B7-21FF-8048-8FA9-E76D9D1F73E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B63E3A-3FA7-414E-9B22-3F584204046A}" type="pres">
      <dgm:prSet presAssocID="{2BEAB7FD-920F-C640-A5BA-7FD8ADEA0CA0}" presName="root" presStyleCnt="0"/>
      <dgm:spPr/>
    </dgm:pt>
    <dgm:pt modelId="{D6F6D244-1D5E-6641-8298-C2C44B532775}" type="pres">
      <dgm:prSet presAssocID="{2BEAB7FD-920F-C640-A5BA-7FD8ADEA0CA0}" presName="rootComposite" presStyleCnt="0"/>
      <dgm:spPr/>
    </dgm:pt>
    <dgm:pt modelId="{606DF34F-A0F0-024E-A5C7-06DEDF7B68F7}" type="pres">
      <dgm:prSet presAssocID="{2BEAB7FD-920F-C640-A5BA-7FD8ADEA0CA0}" presName="rootText" presStyleLbl="node1" presStyleIdx="0" presStyleCnt="1" custScaleX="339912" custScaleY="186419" custLinFactNeighborX="-18245" custLinFactNeighborY="1858"/>
      <dgm:spPr/>
      <dgm:t>
        <a:bodyPr/>
        <a:lstStyle/>
        <a:p>
          <a:endParaRPr lang="en-US"/>
        </a:p>
      </dgm:t>
    </dgm:pt>
    <dgm:pt modelId="{99CE6D30-0CC0-2F44-A9B1-563210732109}" type="pres">
      <dgm:prSet presAssocID="{2BEAB7FD-920F-C640-A5BA-7FD8ADEA0CA0}" presName="rootConnector" presStyleLbl="node1" presStyleIdx="0" presStyleCnt="1"/>
      <dgm:spPr/>
    </dgm:pt>
    <dgm:pt modelId="{CE525CB1-A3D5-BB46-B2A0-7654B7061E3F}" type="pres">
      <dgm:prSet presAssocID="{2BEAB7FD-920F-C640-A5BA-7FD8ADEA0CA0}" presName="childShape" presStyleCnt="0"/>
      <dgm:spPr/>
    </dgm:pt>
    <dgm:pt modelId="{1413B04D-F4B1-DE4B-A221-734525B3D4C7}" type="pres">
      <dgm:prSet presAssocID="{08F1B1B9-BFDD-164F-868C-E8E2EFB728B3}" presName="Name13" presStyleLbl="parChTrans1D2" presStyleIdx="0" presStyleCnt="9"/>
      <dgm:spPr/>
    </dgm:pt>
    <dgm:pt modelId="{67D3180C-D734-3E4F-B78D-2286E7DED259}" type="pres">
      <dgm:prSet presAssocID="{120BBB92-367A-AB44-8005-6BE066D9F792}" presName="childText" presStyleLbl="bgAcc1" presStyleIdx="0" presStyleCnt="9" custScaleX="1858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09D17-9B5C-FB49-8689-6CEDC6487F1F}" type="pres">
      <dgm:prSet presAssocID="{4D20910E-53AB-3F44-9081-1C5B759EB47F}" presName="Name13" presStyleLbl="parChTrans1D2" presStyleIdx="1" presStyleCnt="9"/>
      <dgm:spPr/>
    </dgm:pt>
    <dgm:pt modelId="{075A7DCF-8E0F-9E4A-84CF-D801236C8677}" type="pres">
      <dgm:prSet presAssocID="{449D6C9D-5B2D-A447-9E8C-8435826BEE3A}" presName="childText" presStyleLbl="bgAcc1" presStyleIdx="1" presStyleCnt="9">
        <dgm:presLayoutVars>
          <dgm:bulletEnabled val="1"/>
        </dgm:presLayoutVars>
      </dgm:prSet>
      <dgm:spPr/>
    </dgm:pt>
    <dgm:pt modelId="{279007A7-3230-4A43-9259-3155ED7E1F21}" type="pres">
      <dgm:prSet presAssocID="{866B73C4-C91E-EF46-903D-ABA8CDCE1FB6}" presName="Name13" presStyleLbl="parChTrans1D2" presStyleIdx="2" presStyleCnt="9"/>
      <dgm:spPr/>
    </dgm:pt>
    <dgm:pt modelId="{BCDAF14E-7726-AB41-A98F-520E5DF5A86E}" type="pres">
      <dgm:prSet presAssocID="{8F392D45-0A0A-4341-AB77-FAAC4220A6F9}" presName="childText" presStyleLbl="bgAcc1" presStyleIdx="2" presStyleCnt="9" custScaleX="1935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8DAE2A-BE4C-3E43-B97A-F771BC63A901}" type="pres">
      <dgm:prSet presAssocID="{2DBC26EE-0191-9E4D-8435-65ECB17FC4A7}" presName="Name13" presStyleLbl="parChTrans1D2" presStyleIdx="3" presStyleCnt="9"/>
      <dgm:spPr/>
    </dgm:pt>
    <dgm:pt modelId="{F0A20D79-103B-EC45-9106-20F30F29B8DE}" type="pres">
      <dgm:prSet presAssocID="{0D93240B-F320-DA4E-B2A8-22444BB1DF33}" presName="childText" presStyleLbl="bgAcc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DECB0B-8479-6D49-92CF-C47F47CB6043}" type="pres">
      <dgm:prSet presAssocID="{1F41452A-BBC9-394B-9BFE-E52137B95394}" presName="Name13" presStyleLbl="parChTrans1D2" presStyleIdx="4" presStyleCnt="9"/>
      <dgm:spPr/>
    </dgm:pt>
    <dgm:pt modelId="{093F3C98-A14E-C544-9143-C7397BE4BEC1}" type="pres">
      <dgm:prSet presAssocID="{900BF3CE-A3F4-1844-AC03-A12DAA2D0AAC}" presName="childText" presStyleLbl="bgAcc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A92ED-CE13-0148-AEB9-E772A1EFE153}" type="pres">
      <dgm:prSet presAssocID="{363AF6A5-6DED-234B-AE71-D6D7AD02A9AE}" presName="Name13" presStyleLbl="parChTrans1D2" presStyleIdx="5" presStyleCnt="9"/>
      <dgm:spPr/>
    </dgm:pt>
    <dgm:pt modelId="{48989138-F78B-BB41-891E-BA066EDFCCDA}" type="pres">
      <dgm:prSet presAssocID="{FBFD4FF1-AF94-E749-A15A-3949E1C55F24}" presName="childText" presStyleLbl="bgAcc1" presStyleIdx="5" presStyleCnt="9">
        <dgm:presLayoutVars>
          <dgm:bulletEnabled val="1"/>
        </dgm:presLayoutVars>
      </dgm:prSet>
      <dgm:spPr/>
    </dgm:pt>
    <dgm:pt modelId="{8815624B-83C9-9B42-9381-9F11197FA46C}" type="pres">
      <dgm:prSet presAssocID="{55C3B263-B73E-5C44-929B-BE366E9D89DA}" presName="Name13" presStyleLbl="parChTrans1D2" presStyleIdx="6" presStyleCnt="9"/>
      <dgm:spPr/>
    </dgm:pt>
    <dgm:pt modelId="{65FAAE31-81BF-E044-87EE-28C672139D29}" type="pres">
      <dgm:prSet presAssocID="{8075E1EF-ACD3-A748-A525-17E07B35081B}" presName="childText" presStyleLbl="bgAcc1" presStyleIdx="6" presStyleCnt="9">
        <dgm:presLayoutVars>
          <dgm:bulletEnabled val="1"/>
        </dgm:presLayoutVars>
      </dgm:prSet>
      <dgm:spPr/>
    </dgm:pt>
    <dgm:pt modelId="{A5061915-C661-4B42-9433-6C7C6D7FF21F}" type="pres">
      <dgm:prSet presAssocID="{B3AC88AE-9039-274C-9520-EFC72CCC5046}" presName="Name13" presStyleLbl="parChTrans1D2" presStyleIdx="7" presStyleCnt="9"/>
      <dgm:spPr/>
    </dgm:pt>
    <dgm:pt modelId="{4E97C110-E7C3-A341-8D5C-CADD13C955C8}" type="pres">
      <dgm:prSet presAssocID="{3297A7E3-D7C5-814C-987C-0BB5C6FA3280}" presName="childText" presStyleLbl="bgAcc1" presStyleIdx="7" presStyleCnt="9">
        <dgm:presLayoutVars>
          <dgm:bulletEnabled val="1"/>
        </dgm:presLayoutVars>
      </dgm:prSet>
      <dgm:spPr/>
    </dgm:pt>
    <dgm:pt modelId="{6BF2ADCB-845A-B14D-BB66-3CD071635C5F}" type="pres">
      <dgm:prSet presAssocID="{D2E3F2FC-2FBB-5444-AF12-D8B62926C9EF}" presName="Name13" presStyleLbl="parChTrans1D2" presStyleIdx="8" presStyleCnt="9"/>
      <dgm:spPr/>
    </dgm:pt>
    <dgm:pt modelId="{7D440B17-1BEF-4D4D-8C15-CC398F66FB46}" type="pres">
      <dgm:prSet presAssocID="{A13AFAB2-7FC3-E840-A3C5-28CAB70463A8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D5FECD99-11A5-BD40-872B-343EF07D7E9D}" type="presOf" srcId="{1F41452A-BBC9-394B-9BFE-E52137B95394}" destId="{B1DECB0B-8479-6D49-92CF-C47F47CB6043}" srcOrd="0" destOrd="0" presId="urn:microsoft.com/office/officeart/2005/8/layout/hierarchy3"/>
    <dgm:cxn modelId="{52B17656-47C7-5F43-8C1F-C344E290212B}" type="presOf" srcId="{120BBB92-367A-AB44-8005-6BE066D9F792}" destId="{67D3180C-D734-3E4F-B78D-2286E7DED259}" srcOrd="0" destOrd="0" presId="urn:microsoft.com/office/officeart/2005/8/layout/hierarchy3"/>
    <dgm:cxn modelId="{B046A998-713F-6D44-BE21-67B4314A3D70}" type="presOf" srcId="{866B73C4-C91E-EF46-903D-ABA8CDCE1FB6}" destId="{279007A7-3230-4A43-9259-3155ED7E1F21}" srcOrd="0" destOrd="0" presId="urn:microsoft.com/office/officeart/2005/8/layout/hierarchy3"/>
    <dgm:cxn modelId="{6726E7B8-91FC-084A-A847-9A1B7E5E4BD2}" type="presOf" srcId="{900BF3CE-A3F4-1844-AC03-A12DAA2D0AAC}" destId="{093F3C98-A14E-C544-9143-C7397BE4BEC1}" srcOrd="0" destOrd="0" presId="urn:microsoft.com/office/officeart/2005/8/layout/hierarchy3"/>
    <dgm:cxn modelId="{A28700E5-9AC1-9449-BCE9-CF323A12276F}" type="presOf" srcId="{2DBC26EE-0191-9E4D-8435-65ECB17FC4A7}" destId="{FA8DAE2A-BE4C-3E43-B97A-F771BC63A901}" srcOrd="0" destOrd="0" presId="urn:microsoft.com/office/officeart/2005/8/layout/hierarchy3"/>
    <dgm:cxn modelId="{4637B00D-6399-F742-A530-27A741C1FF8A}" srcId="{C279B7B7-21FF-8048-8FA9-E76D9D1F73E5}" destId="{2BEAB7FD-920F-C640-A5BA-7FD8ADEA0CA0}" srcOrd="0" destOrd="0" parTransId="{E9CF1912-F036-A84C-A543-B5203B1AF02A}" sibTransId="{DF1051CA-EB4F-BE49-A92C-3460290A27FD}"/>
    <dgm:cxn modelId="{3A02C18C-C9F6-CE46-A992-742C3193419D}" type="presOf" srcId="{2BEAB7FD-920F-C640-A5BA-7FD8ADEA0CA0}" destId="{99CE6D30-0CC0-2F44-A9B1-563210732109}" srcOrd="1" destOrd="0" presId="urn:microsoft.com/office/officeart/2005/8/layout/hierarchy3"/>
    <dgm:cxn modelId="{EC0981D7-2354-A146-8D28-3F3E2906171E}" type="presOf" srcId="{B3AC88AE-9039-274C-9520-EFC72CCC5046}" destId="{A5061915-C661-4B42-9433-6C7C6D7FF21F}" srcOrd="0" destOrd="0" presId="urn:microsoft.com/office/officeart/2005/8/layout/hierarchy3"/>
    <dgm:cxn modelId="{7EBB620B-58CF-6C4B-8F5D-9B2415DE5220}" srcId="{2BEAB7FD-920F-C640-A5BA-7FD8ADEA0CA0}" destId="{900BF3CE-A3F4-1844-AC03-A12DAA2D0AAC}" srcOrd="4" destOrd="0" parTransId="{1F41452A-BBC9-394B-9BFE-E52137B95394}" sibTransId="{D792B435-B2B7-3D42-9C04-7006A2FB1A39}"/>
    <dgm:cxn modelId="{602A342E-A486-CA4E-932C-F0412CAFE844}" type="presOf" srcId="{55C3B263-B73E-5C44-929B-BE366E9D89DA}" destId="{8815624B-83C9-9B42-9381-9F11197FA46C}" srcOrd="0" destOrd="0" presId="urn:microsoft.com/office/officeart/2005/8/layout/hierarchy3"/>
    <dgm:cxn modelId="{2289C495-42AA-7649-9698-FB9C2D56CEE9}" type="presOf" srcId="{A13AFAB2-7FC3-E840-A3C5-28CAB70463A8}" destId="{7D440B17-1BEF-4D4D-8C15-CC398F66FB46}" srcOrd="0" destOrd="0" presId="urn:microsoft.com/office/officeart/2005/8/layout/hierarchy3"/>
    <dgm:cxn modelId="{5C05C2FB-2FDD-A948-BC16-CAED8CA15C4D}" type="presOf" srcId="{0D93240B-F320-DA4E-B2A8-22444BB1DF33}" destId="{F0A20D79-103B-EC45-9106-20F30F29B8DE}" srcOrd="0" destOrd="0" presId="urn:microsoft.com/office/officeart/2005/8/layout/hierarchy3"/>
    <dgm:cxn modelId="{E842F461-8B69-5A4F-AE47-57F9B11347B6}" srcId="{2BEAB7FD-920F-C640-A5BA-7FD8ADEA0CA0}" destId="{FBFD4FF1-AF94-E749-A15A-3949E1C55F24}" srcOrd="5" destOrd="0" parTransId="{363AF6A5-6DED-234B-AE71-D6D7AD02A9AE}" sibTransId="{AB69CF76-E6AF-374D-8122-252727F4849F}"/>
    <dgm:cxn modelId="{E2C67CA9-1EEA-4144-BB82-25717AD8B5A8}" srcId="{2BEAB7FD-920F-C640-A5BA-7FD8ADEA0CA0}" destId="{A13AFAB2-7FC3-E840-A3C5-28CAB70463A8}" srcOrd="8" destOrd="0" parTransId="{D2E3F2FC-2FBB-5444-AF12-D8B62926C9EF}" sibTransId="{7F56530C-6DEC-AD47-B5A5-ACB000CA5FDA}"/>
    <dgm:cxn modelId="{E1DCF58F-3FB0-824D-A7D6-23A0763A9A94}" srcId="{2BEAB7FD-920F-C640-A5BA-7FD8ADEA0CA0}" destId="{8075E1EF-ACD3-A748-A525-17E07B35081B}" srcOrd="6" destOrd="0" parTransId="{55C3B263-B73E-5C44-929B-BE366E9D89DA}" sibTransId="{2C549AAF-A990-BC45-B94B-4D2BAED280C2}"/>
    <dgm:cxn modelId="{D1224719-5C01-B84C-B216-554F0ADF3992}" type="presOf" srcId="{8F392D45-0A0A-4341-AB77-FAAC4220A6F9}" destId="{BCDAF14E-7726-AB41-A98F-520E5DF5A86E}" srcOrd="0" destOrd="0" presId="urn:microsoft.com/office/officeart/2005/8/layout/hierarchy3"/>
    <dgm:cxn modelId="{8C211D5C-404A-CE49-AD28-9580E15E084F}" type="presOf" srcId="{08F1B1B9-BFDD-164F-868C-E8E2EFB728B3}" destId="{1413B04D-F4B1-DE4B-A221-734525B3D4C7}" srcOrd="0" destOrd="0" presId="urn:microsoft.com/office/officeart/2005/8/layout/hierarchy3"/>
    <dgm:cxn modelId="{97A70B27-19DA-A74E-8656-35B6AEA9305A}" type="presOf" srcId="{449D6C9D-5B2D-A447-9E8C-8435826BEE3A}" destId="{075A7DCF-8E0F-9E4A-84CF-D801236C8677}" srcOrd="0" destOrd="0" presId="urn:microsoft.com/office/officeart/2005/8/layout/hierarchy3"/>
    <dgm:cxn modelId="{BB33B5DB-3EE8-1B46-ABC3-7DFD88FE1F1B}" srcId="{2BEAB7FD-920F-C640-A5BA-7FD8ADEA0CA0}" destId="{449D6C9D-5B2D-A447-9E8C-8435826BEE3A}" srcOrd="1" destOrd="0" parTransId="{4D20910E-53AB-3F44-9081-1C5B759EB47F}" sibTransId="{D627BE28-42A7-1C4A-A23A-1A6F9E529E1B}"/>
    <dgm:cxn modelId="{43B60CD3-D08E-AE44-AC21-2F03B5EF6CF4}" type="presOf" srcId="{363AF6A5-6DED-234B-AE71-D6D7AD02A9AE}" destId="{DE7A92ED-CE13-0148-AEB9-E772A1EFE153}" srcOrd="0" destOrd="0" presId="urn:microsoft.com/office/officeart/2005/8/layout/hierarchy3"/>
    <dgm:cxn modelId="{EC4CF24F-F1C9-D342-A6F3-DE7879A9FC4B}" srcId="{2BEAB7FD-920F-C640-A5BA-7FD8ADEA0CA0}" destId="{3297A7E3-D7C5-814C-987C-0BB5C6FA3280}" srcOrd="7" destOrd="0" parTransId="{B3AC88AE-9039-274C-9520-EFC72CCC5046}" sibTransId="{80A0CD5C-FB06-E149-934C-A5AEAA9AE25D}"/>
    <dgm:cxn modelId="{1F3CC14A-4329-5645-B520-1A90299A8517}" type="presOf" srcId="{3297A7E3-D7C5-814C-987C-0BB5C6FA3280}" destId="{4E97C110-E7C3-A341-8D5C-CADD13C955C8}" srcOrd="0" destOrd="0" presId="urn:microsoft.com/office/officeart/2005/8/layout/hierarchy3"/>
    <dgm:cxn modelId="{8B4B1561-75EE-B14F-97E4-24109B60C48C}" srcId="{2BEAB7FD-920F-C640-A5BA-7FD8ADEA0CA0}" destId="{0D93240B-F320-DA4E-B2A8-22444BB1DF33}" srcOrd="3" destOrd="0" parTransId="{2DBC26EE-0191-9E4D-8435-65ECB17FC4A7}" sibTransId="{C8DE9D47-9ACC-E340-B901-803410F170DB}"/>
    <dgm:cxn modelId="{59E3B424-3115-F448-B745-76102030837A}" srcId="{2BEAB7FD-920F-C640-A5BA-7FD8ADEA0CA0}" destId="{8F392D45-0A0A-4341-AB77-FAAC4220A6F9}" srcOrd="2" destOrd="0" parTransId="{866B73C4-C91E-EF46-903D-ABA8CDCE1FB6}" sibTransId="{7F29D9F3-6FA2-5D45-ACFB-D59852257349}"/>
    <dgm:cxn modelId="{8D231FAE-3BAB-B947-9DEE-171916DE1E89}" type="presOf" srcId="{FBFD4FF1-AF94-E749-A15A-3949E1C55F24}" destId="{48989138-F78B-BB41-891E-BA066EDFCCDA}" srcOrd="0" destOrd="0" presId="urn:microsoft.com/office/officeart/2005/8/layout/hierarchy3"/>
    <dgm:cxn modelId="{772E2C95-FBF2-C541-AB79-96BFE7ECF738}" type="presOf" srcId="{8075E1EF-ACD3-A748-A525-17E07B35081B}" destId="{65FAAE31-81BF-E044-87EE-28C672139D29}" srcOrd="0" destOrd="0" presId="urn:microsoft.com/office/officeart/2005/8/layout/hierarchy3"/>
    <dgm:cxn modelId="{A6EBC9BD-124C-F747-A933-AEE465CE10E9}" type="presOf" srcId="{D2E3F2FC-2FBB-5444-AF12-D8B62926C9EF}" destId="{6BF2ADCB-845A-B14D-BB66-3CD071635C5F}" srcOrd="0" destOrd="0" presId="urn:microsoft.com/office/officeart/2005/8/layout/hierarchy3"/>
    <dgm:cxn modelId="{8777BAD4-9B77-A241-A3B9-EBB1B4A8863D}" type="presOf" srcId="{2BEAB7FD-920F-C640-A5BA-7FD8ADEA0CA0}" destId="{606DF34F-A0F0-024E-A5C7-06DEDF7B68F7}" srcOrd="0" destOrd="0" presId="urn:microsoft.com/office/officeart/2005/8/layout/hierarchy3"/>
    <dgm:cxn modelId="{ED2E7E4E-30D6-3242-BC37-2758A85FB143}" type="presOf" srcId="{C279B7B7-21FF-8048-8FA9-E76D9D1F73E5}" destId="{ABCFFF0C-0115-F04A-AA17-D605AA1B92A5}" srcOrd="0" destOrd="0" presId="urn:microsoft.com/office/officeart/2005/8/layout/hierarchy3"/>
    <dgm:cxn modelId="{D75985D8-DD6B-4E4A-8C9F-63745CBF749C}" type="presOf" srcId="{4D20910E-53AB-3F44-9081-1C5B759EB47F}" destId="{7E409D17-9B5C-FB49-8689-6CEDC6487F1F}" srcOrd="0" destOrd="0" presId="urn:microsoft.com/office/officeart/2005/8/layout/hierarchy3"/>
    <dgm:cxn modelId="{76AC56E6-2447-C745-B37D-867044ACFEF1}" srcId="{2BEAB7FD-920F-C640-A5BA-7FD8ADEA0CA0}" destId="{120BBB92-367A-AB44-8005-6BE066D9F792}" srcOrd="0" destOrd="0" parTransId="{08F1B1B9-BFDD-164F-868C-E8E2EFB728B3}" sibTransId="{441DEBC4-AC72-0743-84CD-3D0CA2B3E2A3}"/>
    <dgm:cxn modelId="{3D6DBEA4-C34B-704C-8230-7DECB43FB3F9}" type="presParOf" srcId="{ABCFFF0C-0115-F04A-AA17-D605AA1B92A5}" destId="{2FB63E3A-3FA7-414E-9B22-3F584204046A}" srcOrd="0" destOrd="0" presId="urn:microsoft.com/office/officeart/2005/8/layout/hierarchy3"/>
    <dgm:cxn modelId="{3D194534-0B56-DB4B-85C7-5AE885FF278E}" type="presParOf" srcId="{2FB63E3A-3FA7-414E-9B22-3F584204046A}" destId="{D6F6D244-1D5E-6641-8298-C2C44B532775}" srcOrd="0" destOrd="0" presId="urn:microsoft.com/office/officeart/2005/8/layout/hierarchy3"/>
    <dgm:cxn modelId="{8A741C3E-2730-4643-8409-9F08EA6B18E7}" type="presParOf" srcId="{D6F6D244-1D5E-6641-8298-C2C44B532775}" destId="{606DF34F-A0F0-024E-A5C7-06DEDF7B68F7}" srcOrd="0" destOrd="0" presId="urn:microsoft.com/office/officeart/2005/8/layout/hierarchy3"/>
    <dgm:cxn modelId="{AB717584-5BB5-1D49-B6DB-BE5AE5070C76}" type="presParOf" srcId="{D6F6D244-1D5E-6641-8298-C2C44B532775}" destId="{99CE6D30-0CC0-2F44-A9B1-563210732109}" srcOrd="1" destOrd="0" presId="urn:microsoft.com/office/officeart/2005/8/layout/hierarchy3"/>
    <dgm:cxn modelId="{5F73D11C-3880-8846-BE2F-AEC305A8147C}" type="presParOf" srcId="{2FB63E3A-3FA7-414E-9B22-3F584204046A}" destId="{CE525CB1-A3D5-BB46-B2A0-7654B7061E3F}" srcOrd="1" destOrd="0" presId="urn:microsoft.com/office/officeart/2005/8/layout/hierarchy3"/>
    <dgm:cxn modelId="{7A943BF4-1942-C444-9A8D-C90A147F35FA}" type="presParOf" srcId="{CE525CB1-A3D5-BB46-B2A0-7654B7061E3F}" destId="{1413B04D-F4B1-DE4B-A221-734525B3D4C7}" srcOrd="0" destOrd="0" presId="urn:microsoft.com/office/officeart/2005/8/layout/hierarchy3"/>
    <dgm:cxn modelId="{01386C2E-03AA-4E47-9568-369CA0BE6F1C}" type="presParOf" srcId="{CE525CB1-A3D5-BB46-B2A0-7654B7061E3F}" destId="{67D3180C-D734-3E4F-B78D-2286E7DED259}" srcOrd="1" destOrd="0" presId="urn:microsoft.com/office/officeart/2005/8/layout/hierarchy3"/>
    <dgm:cxn modelId="{D9DC67EF-C273-CB4E-886D-FF10D53AAA84}" type="presParOf" srcId="{CE525CB1-A3D5-BB46-B2A0-7654B7061E3F}" destId="{7E409D17-9B5C-FB49-8689-6CEDC6487F1F}" srcOrd="2" destOrd="0" presId="urn:microsoft.com/office/officeart/2005/8/layout/hierarchy3"/>
    <dgm:cxn modelId="{F59B44F9-94C8-F847-ABFF-9E7E193C8D4A}" type="presParOf" srcId="{CE525CB1-A3D5-BB46-B2A0-7654B7061E3F}" destId="{075A7DCF-8E0F-9E4A-84CF-D801236C8677}" srcOrd="3" destOrd="0" presId="urn:microsoft.com/office/officeart/2005/8/layout/hierarchy3"/>
    <dgm:cxn modelId="{E3AFF48E-A24A-A349-8816-1106B6D949C0}" type="presParOf" srcId="{CE525CB1-A3D5-BB46-B2A0-7654B7061E3F}" destId="{279007A7-3230-4A43-9259-3155ED7E1F21}" srcOrd="4" destOrd="0" presId="urn:microsoft.com/office/officeart/2005/8/layout/hierarchy3"/>
    <dgm:cxn modelId="{48C1CAF9-1D95-AA4A-97AA-81E8394A905A}" type="presParOf" srcId="{CE525CB1-A3D5-BB46-B2A0-7654B7061E3F}" destId="{BCDAF14E-7726-AB41-A98F-520E5DF5A86E}" srcOrd="5" destOrd="0" presId="urn:microsoft.com/office/officeart/2005/8/layout/hierarchy3"/>
    <dgm:cxn modelId="{0ED744A2-5E78-2F48-872A-1922248B789B}" type="presParOf" srcId="{CE525CB1-A3D5-BB46-B2A0-7654B7061E3F}" destId="{FA8DAE2A-BE4C-3E43-B97A-F771BC63A901}" srcOrd="6" destOrd="0" presId="urn:microsoft.com/office/officeart/2005/8/layout/hierarchy3"/>
    <dgm:cxn modelId="{486F2328-CE36-8B41-844C-2255B636BA09}" type="presParOf" srcId="{CE525CB1-A3D5-BB46-B2A0-7654B7061E3F}" destId="{F0A20D79-103B-EC45-9106-20F30F29B8DE}" srcOrd="7" destOrd="0" presId="urn:microsoft.com/office/officeart/2005/8/layout/hierarchy3"/>
    <dgm:cxn modelId="{1FECB5FC-7BA8-8249-A052-DB265E61027C}" type="presParOf" srcId="{CE525CB1-A3D5-BB46-B2A0-7654B7061E3F}" destId="{B1DECB0B-8479-6D49-92CF-C47F47CB6043}" srcOrd="8" destOrd="0" presId="urn:microsoft.com/office/officeart/2005/8/layout/hierarchy3"/>
    <dgm:cxn modelId="{CB4112BD-9279-0845-BD86-11BF44326DB7}" type="presParOf" srcId="{CE525CB1-A3D5-BB46-B2A0-7654B7061E3F}" destId="{093F3C98-A14E-C544-9143-C7397BE4BEC1}" srcOrd="9" destOrd="0" presId="urn:microsoft.com/office/officeart/2005/8/layout/hierarchy3"/>
    <dgm:cxn modelId="{4D2B2BF0-C40E-9A47-B869-E56EE4972CF6}" type="presParOf" srcId="{CE525CB1-A3D5-BB46-B2A0-7654B7061E3F}" destId="{DE7A92ED-CE13-0148-AEB9-E772A1EFE153}" srcOrd="10" destOrd="0" presId="urn:microsoft.com/office/officeart/2005/8/layout/hierarchy3"/>
    <dgm:cxn modelId="{B50DA825-B0A8-B149-BD71-44B539C51593}" type="presParOf" srcId="{CE525CB1-A3D5-BB46-B2A0-7654B7061E3F}" destId="{48989138-F78B-BB41-891E-BA066EDFCCDA}" srcOrd="11" destOrd="0" presId="urn:microsoft.com/office/officeart/2005/8/layout/hierarchy3"/>
    <dgm:cxn modelId="{51133B4D-FA72-B748-9B5B-4564AA6A4C0F}" type="presParOf" srcId="{CE525CB1-A3D5-BB46-B2A0-7654B7061E3F}" destId="{8815624B-83C9-9B42-9381-9F11197FA46C}" srcOrd="12" destOrd="0" presId="urn:microsoft.com/office/officeart/2005/8/layout/hierarchy3"/>
    <dgm:cxn modelId="{2568D6CC-0142-A649-BAE1-D7ED436B3322}" type="presParOf" srcId="{CE525CB1-A3D5-BB46-B2A0-7654B7061E3F}" destId="{65FAAE31-81BF-E044-87EE-28C672139D29}" srcOrd="13" destOrd="0" presId="urn:microsoft.com/office/officeart/2005/8/layout/hierarchy3"/>
    <dgm:cxn modelId="{15E75536-4066-2643-822F-B4B3E2FBA27F}" type="presParOf" srcId="{CE525CB1-A3D5-BB46-B2A0-7654B7061E3F}" destId="{A5061915-C661-4B42-9433-6C7C6D7FF21F}" srcOrd="14" destOrd="0" presId="urn:microsoft.com/office/officeart/2005/8/layout/hierarchy3"/>
    <dgm:cxn modelId="{535E7F8B-66E4-3944-9A82-1D59881B4F16}" type="presParOf" srcId="{CE525CB1-A3D5-BB46-B2A0-7654B7061E3F}" destId="{4E97C110-E7C3-A341-8D5C-CADD13C955C8}" srcOrd="15" destOrd="0" presId="urn:microsoft.com/office/officeart/2005/8/layout/hierarchy3"/>
    <dgm:cxn modelId="{6C396EEE-3386-8140-8892-350E920D9312}" type="presParOf" srcId="{CE525CB1-A3D5-BB46-B2A0-7654B7061E3F}" destId="{6BF2ADCB-845A-B14D-BB66-3CD071635C5F}" srcOrd="16" destOrd="0" presId="urn:microsoft.com/office/officeart/2005/8/layout/hierarchy3"/>
    <dgm:cxn modelId="{E77C7B9A-A357-4942-B51C-15AF116D4F7A}" type="presParOf" srcId="{CE525CB1-A3D5-BB46-B2A0-7654B7061E3F}" destId="{7D440B17-1BEF-4D4D-8C15-CC398F66FB46}" srcOrd="1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DF34F-A0F0-024E-A5C7-06DEDF7B68F7}">
      <dsp:nvSpPr>
        <dsp:cNvPr id="0" name=""/>
        <dsp:cNvSpPr/>
      </dsp:nvSpPr>
      <dsp:spPr>
        <a:xfrm>
          <a:off x="618746" y="0"/>
          <a:ext cx="2644213" cy="7463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Small </a:t>
          </a:r>
          <a:r>
            <a:rPr lang="en-US" sz="2000" kern="1200" dirty="0" smtClean="0"/>
            <a:t>non-coding RNAs</a:t>
          </a: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≲ 200 </a:t>
          </a:r>
          <a:r>
            <a:rPr lang="en-US" sz="2000" kern="1200" dirty="0" err="1" smtClean="0"/>
            <a:t>nt</a:t>
          </a:r>
          <a:endParaRPr lang="en-US" sz="2000" kern="1200" dirty="0" smtClean="0"/>
        </a:p>
      </dsp:txBody>
      <dsp:txXfrm>
        <a:off x="640606" y="21860"/>
        <a:ext cx="2600493" cy="702636"/>
      </dsp:txXfrm>
    </dsp:sp>
    <dsp:sp modelId="{1413B04D-F4B1-DE4B-A221-734525B3D4C7}">
      <dsp:nvSpPr>
        <dsp:cNvPr id="0" name=""/>
        <dsp:cNvSpPr/>
      </dsp:nvSpPr>
      <dsp:spPr>
        <a:xfrm>
          <a:off x="883167" y="746356"/>
          <a:ext cx="383595" cy="407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864"/>
              </a:lnTo>
              <a:lnTo>
                <a:pt x="383595" y="40786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D3180C-D734-3E4F-B78D-2286E7DED259}">
      <dsp:nvSpPr>
        <dsp:cNvPr id="0" name=""/>
        <dsp:cNvSpPr/>
      </dsp:nvSpPr>
      <dsp:spPr>
        <a:xfrm>
          <a:off x="1266763" y="883641"/>
          <a:ext cx="865855" cy="541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miRNA</a:t>
          </a:r>
          <a:endParaRPr lang="en-US" sz="1700" kern="1200" dirty="0"/>
        </a:p>
      </dsp:txBody>
      <dsp:txXfrm>
        <a:off x="1282613" y="899491"/>
        <a:ext cx="834155" cy="509459"/>
      </dsp:txXfrm>
    </dsp:sp>
    <dsp:sp modelId="{AD22410D-AEC0-3444-8127-544EE8516FE0}">
      <dsp:nvSpPr>
        <dsp:cNvPr id="0" name=""/>
        <dsp:cNvSpPr/>
      </dsp:nvSpPr>
      <dsp:spPr>
        <a:xfrm>
          <a:off x="883167" y="746356"/>
          <a:ext cx="383595" cy="1084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4313"/>
              </a:lnTo>
              <a:lnTo>
                <a:pt x="383595" y="108431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DE9752-E3B5-B24C-9FFE-F01F1C9C25EC}">
      <dsp:nvSpPr>
        <dsp:cNvPr id="0" name=""/>
        <dsp:cNvSpPr/>
      </dsp:nvSpPr>
      <dsp:spPr>
        <a:xfrm>
          <a:off x="1266763" y="1560090"/>
          <a:ext cx="865855" cy="541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piRNA</a:t>
          </a:r>
          <a:endParaRPr lang="en-US" sz="1700" kern="1200" dirty="0"/>
        </a:p>
      </dsp:txBody>
      <dsp:txXfrm>
        <a:off x="1282613" y="1575940"/>
        <a:ext cx="834155" cy="509459"/>
      </dsp:txXfrm>
    </dsp:sp>
    <dsp:sp modelId="{71B7D85A-193F-A04E-A9B5-9CD61BBA5069}">
      <dsp:nvSpPr>
        <dsp:cNvPr id="0" name=""/>
        <dsp:cNvSpPr/>
      </dsp:nvSpPr>
      <dsp:spPr>
        <a:xfrm>
          <a:off x="883167" y="746356"/>
          <a:ext cx="383595" cy="1760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0763"/>
              </a:lnTo>
              <a:lnTo>
                <a:pt x="383595" y="176076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7E61A-BC21-D94E-8BBB-4E48766C95DE}">
      <dsp:nvSpPr>
        <dsp:cNvPr id="0" name=""/>
        <dsp:cNvSpPr/>
      </dsp:nvSpPr>
      <dsp:spPr>
        <a:xfrm>
          <a:off x="1266763" y="2236539"/>
          <a:ext cx="865855" cy="541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siRNA</a:t>
          </a:r>
          <a:endParaRPr lang="en-US" sz="1700" kern="1200" dirty="0"/>
        </a:p>
      </dsp:txBody>
      <dsp:txXfrm>
        <a:off x="1282613" y="2252389"/>
        <a:ext cx="834155" cy="509459"/>
      </dsp:txXfrm>
    </dsp:sp>
    <dsp:sp modelId="{279007A7-3230-4A43-9259-3155ED7E1F21}">
      <dsp:nvSpPr>
        <dsp:cNvPr id="0" name=""/>
        <dsp:cNvSpPr/>
      </dsp:nvSpPr>
      <dsp:spPr>
        <a:xfrm>
          <a:off x="883167" y="746356"/>
          <a:ext cx="383595" cy="2437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7212"/>
              </a:lnTo>
              <a:lnTo>
                <a:pt x="383595" y="243721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AF14E-7726-AB41-A98F-520E5DF5A86E}">
      <dsp:nvSpPr>
        <dsp:cNvPr id="0" name=""/>
        <dsp:cNvSpPr/>
      </dsp:nvSpPr>
      <dsp:spPr>
        <a:xfrm>
          <a:off x="1266763" y="2912989"/>
          <a:ext cx="865855" cy="541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tRNA</a:t>
          </a:r>
          <a:endParaRPr lang="en-US" sz="1700" kern="1200" dirty="0"/>
        </a:p>
      </dsp:txBody>
      <dsp:txXfrm>
        <a:off x="1282613" y="2928839"/>
        <a:ext cx="834155" cy="509459"/>
      </dsp:txXfrm>
    </dsp:sp>
    <dsp:sp modelId="{8282BB99-797E-EB4F-8FD0-C9F46256040F}">
      <dsp:nvSpPr>
        <dsp:cNvPr id="0" name=""/>
        <dsp:cNvSpPr/>
      </dsp:nvSpPr>
      <dsp:spPr>
        <a:xfrm>
          <a:off x="883167" y="746356"/>
          <a:ext cx="383595" cy="31136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3662"/>
              </a:lnTo>
              <a:lnTo>
                <a:pt x="383595" y="311366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4A8DC5-7EA4-0C45-B27B-2393E296D22C}">
      <dsp:nvSpPr>
        <dsp:cNvPr id="0" name=""/>
        <dsp:cNvSpPr/>
      </dsp:nvSpPr>
      <dsp:spPr>
        <a:xfrm>
          <a:off x="1266763" y="3589438"/>
          <a:ext cx="865855" cy="541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snRNA</a:t>
          </a:r>
          <a:endParaRPr lang="en-US" sz="1700" kern="1200" dirty="0"/>
        </a:p>
      </dsp:txBody>
      <dsp:txXfrm>
        <a:off x="1282613" y="3605288"/>
        <a:ext cx="834155" cy="509459"/>
      </dsp:txXfrm>
    </dsp:sp>
    <dsp:sp modelId="{FA8DAE2A-BE4C-3E43-B97A-F771BC63A901}">
      <dsp:nvSpPr>
        <dsp:cNvPr id="0" name=""/>
        <dsp:cNvSpPr/>
      </dsp:nvSpPr>
      <dsp:spPr>
        <a:xfrm>
          <a:off x="883167" y="746356"/>
          <a:ext cx="383595" cy="3790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0111"/>
              </a:lnTo>
              <a:lnTo>
                <a:pt x="383595" y="379011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20D79-103B-EC45-9106-20F30F29B8DE}">
      <dsp:nvSpPr>
        <dsp:cNvPr id="0" name=""/>
        <dsp:cNvSpPr/>
      </dsp:nvSpPr>
      <dsp:spPr>
        <a:xfrm>
          <a:off x="1266763" y="4265888"/>
          <a:ext cx="865855" cy="541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snoRNA</a:t>
          </a:r>
          <a:endParaRPr lang="en-US" sz="1700" kern="1200" dirty="0"/>
        </a:p>
      </dsp:txBody>
      <dsp:txXfrm>
        <a:off x="1282613" y="4281738"/>
        <a:ext cx="834155" cy="509459"/>
      </dsp:txXfrm>
    </dsp:sp>
    <dsp:sp modelId="{35552421-8641-1C4E-B0DC-6FA5518D3814}">
      <dsp:nvSpPr>
        <dsp:cNvPr id="0" name=""/>
        <dsp:cNvSpPr/>
      </dsp:nvSpPr>
      <dsp:spPr>
        <a:xfrm>
          <a:off x="883167" y="746356"/>
          <a:ext cx="383595" cy="4466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6561"/>
              </a:lnTo>
              <a:lnTo>
                <a:pt x="383595" y="446656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08DCE-017C-CC42-A3AE-6DE4CBD49CED}">
      <dsp:nvSpPr>
        <dsp:cNvPr id="0" name=""/>
        <dsp:cNvSpPr/>
      </dsp:nvSpPr>
      <dsp:spPr>
        <a:xfrm>
          <a:off x="1266763" y="4942337"/>
          <a:ext cx="865855" cy="541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+++</a:t>
          </a:r>
          <a:endParaRPr lang="en-US" sz="1700" kern="1200" dirty="0"/>
        </a:p>
      </dsp:txBody>
      <dsp:txXfrm>
        <a:off x="1282613" y="4958187"/>
        <a:ext cx="834155" cy="509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DF34F-A0F0-024E-A5C7-06DEDF7B68F7}">
      <dsp:nvSpPr>
        <dsp:cNvPr id="0" name=""/>
        <dsp:cNvSpPr/>
      </dsp:nvSpPr>
      <dsp:spPr>
        <a:xfrm>
          <a:off x="837262" y="11538"/>
          <a:ext cx="2838865" cy="7784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Long</a:t>
          </a:r>
          <a:r>
            <a:rPr lang="en-US" sz="2000" kern="1200" dirty="0" smtClean="0">
              <a:solidFill>
                <a:schemeClr val="bg1"/>
              </a:solidFill>
            </a:rPr>
            <a:t> </a:t>
          </a:r>
          <a:r>
            <a:rPr lang="en-US" sz="2000" kern="1200" dirty="0" smtClean="0"/>
            <a:t>non-coding RNAs</a:t>
          </a: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≳ 200 </a:t>
          </a:r>
          <a:r>
            <a:rPr lang="en-US" sz="2000" kern="1200" dirty="0" err="1" smtClean="0"/>
            <a:t>nt</a:t>
          </a:r>
          <a:endParaRPr lang="en-US" sz="2000" kern="1200" dirty="0" smtClean="0"/>
        </a:p>
      </dsp:txBody>
      <dsp:txXfrm>
        <a:off x="860062" y="34338"/>
        <a:ext cx="2793265" cy="732864"/>
      </dsp:txXfrm>
    </dsp:sp>
    <dsp:sp modelId="{1413B04D-F4B1-DE4B-A221-734525B3D4C7}">
      <dsp:nvSpPr>
        <dsp:cNvPr id="0" name=""/>
        <dsp:cNvSpPr/>
      </dsp:nvSpPr>
      <dsp:spPr>
        <a:xfrm>
          <a:off x="1121148" y="790002"/>
          <a:ext cx="436264" cy="305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432"/>
              </a:lnTo>
              <a:lnTo>
                <a:pt x="436264" y="30543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D3180C-D734-3E4F-B78D-2286E7DED259}">
      <dsp:nvSpPr>
        <dsp:cNvPr id="0" name=""/>
        <dsp:cNvSpPr/>
      </dsp:nvSpPr>
      <dsp:spPr>
        <a:xfrm>
          <a:off x="1557413" y="886640"/>
          <a:ext cx="1241620" cy="4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long intergenic RNA (</a:t>
          </a:r>
          <a:r>
            <a:rPr lang="en-US" sz="1200" kern="1200" dirty="0" err="1" smtClean="0"/>
            <a:t>lincRNA</a:t>
          </a:r>
          <a:r>
            <a:rPr lang="en-US" sz="1200" kern="1200" dirty="0" smtClean="0"/>
            <a:t>)</a:t>
          </a:r>
        </a:p>
      </dsp:txBody>
      <dsp:txXfrm>
        <a:off x="1569644" y="898871"/>
        <a:ext cx="1217158" cy="393126"/>
      </dsp:txXfrm>
    </dsp:sp>
    <dsp:sp modelId="{7E409D17-9B5C-FB49-8689-6CEDC6487F1F}">
      <dsp:nvSpPr>
        <dsp:cNvPr id="0" name=""/>
        <dsp:cNvSpPr/>
      </dsp:nvSpPr>
      <dsp:spPr>
        <a:xfrm>
          <a:off x="1121148" y="790002"/>
          <a:ext cx="436264" cy="827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417"/>
              </a:lnTo>
              <a:lnTo>
                <a:pt x="436264" y="82741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5A7DCF-8E0F-9E4A-84CF-D801236C8677}">
      <dsp:nvSpPr>
        <dsp:cNvPr id="0" name=""/>
        <dsp:cNvSpPr/>
      </dsp:nvSpPr>
      <dsp:spPr>
        <a:xfrm>
          <a:off x="1557413" y="1408626"/>
          <a:ext cx="668141" cy="4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sense RNA</a:t>
          </a:r>
          <a:endParaRPr lang="en-US" sz="1200" kern="1200" dirty="0"/>
        </a:p>
      </dsp:txBody>
      <dsp:txXfrm>
        <a:off x="1569644" y="1420857"/>
        <a:ext cx="643679" cy="393126"/>
      </dsp:txXfrm>
    </dsp:sp>
    <dsp:sp modelId="{279007A7-3230-4A43-9259-3155ED7E1F21}">
      <dsp:nvSpPr>
        <dsp:cNvPr id="0" name=""/>
        <dsp:cNvSpPr/>
      </dsp:nvSpPr>
      <dsp:spPr>
        <a:xfrm>
          <a:off x="1121148" y="790002"/>
          <a:ext cx="436264" cy="1349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9403"/>
              </a:lnTo>
              <a:lnTo>
                <a:pt x="436264" y="134940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AF14E-7726-AB41-A98F-520E5DF5A86E}">
      <dsp:nvSpPr>
        <dsp:cNvPr id="0" name=""/>
        <dsp:cNvSpPr/>
      </dsp:nvSpPr>
      <dsp:spPr>
        <a:xfrm>
          <a:off x="1557413" y="1930611"/>
          <a:ext cx="1292866" cy="4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antisense RNA</a:t>
          </a:r>
          <a:endParaRPr lang="en-US" sz="1200" kern="1200" dirty="0"/>
        </a:p>
      </dsp:txBody>
      <dsp:txXfrm>
        <a:off x="1569644" y="1942842"/>
        <a:ext cx="1268404" cy="393126"/>
      </dsp:txXfrm>
    </dsp:sp>
    <dsp:sp modelId="{FA8DAE2A-BE4C-3E43-B97A-F771BC63A901}">
      <dsp:nvSpPr>
        <dsp:cNvPr id="0" name=""/>
        <dsp:cNvSpPr/>
      </dsp:nvSpPr>
      <dsp:spPr>
        <a:xfrm>
          <a:off x="1121148" y="790002"/>
          <a:ext cx="436264" cy="187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88"/>
              </a:lnTo>
              <a:lnTo>
                <a:pt x="436264" y="187138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20D79-103B-EC45-9106-20F30F29B8DE}">
      <dsp:nvSpPr>
        <dsp:cNvPr id="0" name=""/>
        <dsp:cNvSpPr/>
      </dsp:nvSpPr>
      <dsp:spPr>
        <a:xfrm>
          <a:off x="1557413" y="2452596"/>
          <a:ext cx="668141" cy="4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rRNA</a:t>
          </a:r>
          <a:endParaRPr lang="en-US" sz="1200" kern="1200" dirty="0" smtClean="0"/>
        </a:p>
      </dsp:txBody>
      <dsp:txXfrm>
        <a:off x="1569644" y="2464827"/>
        <a:ext cx="643679" cy="393126"/>
      </dsp:txXfrm>
    </dsp:sp>
    <dsp:sp modelId="{B1DECB0B-8479-6D49-92CF-C47F47CB6043}">
      <dsp:nvSpPr>
        <dsp:cNvPr id="0" name=""/>
        <dsp:cNvSpPr/>
      </dsp:nvSpPr>
      <dsp:spPr>
        <a:xfrm>
          <a:off x="1121148" y="790002"/>
          <a:ext cx="436264" cy="2393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3374"/>
              </a:lnTo>
              <a:lnTo>
                <a:pt x="436264" y="239337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3F3C98-A14E-C544-9143-C7397BE4BEC1}">
      <dsp:nvSpPr>
        <dsp:cNvPr id="0" name=""/>
        <dsp:cNvSpPr/>
      </dsp:nvSpPr>
      <dsp:spPr>
        <a:xfrm>
          <a:off x="1557413" y="2974582"/>
          <a:ext cx="668141" cy="4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circRNAs</a:t>
          </a:r>
          <a:endParaRPr lang="en-US" sz="1200" kern="1200" dirty="0" smtClean="0"/>
        </a:p>
      </dsp:txBody>
      <dsp:txXfrm>
        <a:off x="1569644" y="2986813"/>
        <a:ext cx="643679" cy="393126"/>
      </dsp:txXfrm>
    </dsp:sp>
    <dsp:sp modelId="{DE7A92ED-CE13-0148-AEB9-E772A1EFE153}">
      <dsp:nvSpPr>
        <dsp:cNvPr id="0" name=""/>
        <dsp:cNvSpPr/>
      </dsp:nvSpPr>
      <dsp:spPr>
        <a:xfrm>
          <a:off x="1121148" y="790002"/>
          <a:ext cx="436264" cy="2915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5359"/>
              </a:lnTo>
              <a:lnTo>
                <a:pt x="436264" y="29153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989138-F78B-BB41-891E-BA066EDFCCDA}">
      <dsp:nvSpPr>
        <dsp:cNvPr id="0" name=""/>
        <dsp:cNvSpPr/>
      </dsp:nvSpPr>
      <dsp:spPr>
        <a:xfrm>
          <a:off x="1557413" y="3496567"/>
          <a:ext cx="668141" cy="4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ceRNAs</a:t>
          </a:r>
          <a:endParaRPr lang="en-US" sz="1200" kern="1200" dirty="0" smtClean="0"/>
        </a:p>
      </dsp:txBody>
      <dsp:txXfrm>
        <a:off x="1569644" y="3508798"/>
        <a:ext cx="643679" cy="393126"/>
      </dsp:txXfrm>
    </dsp:sp>
    <dsp:sp modelId="{8815624B-83C9-9B42-9381-9F11197FA46C}">
      <dsp:nvSpPr>
        <dsp:cNvPr id="0" name=""/>
        <dsp:cNvSpPr/>
      </dsp:nvSpPr>
      <dsp:spPr>
        <a:xfrm>
          <a:off x="1121148" y="790002"/>
          <a:ext cx="436264" cy="3437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7344"/>
              </a:lnTo>
              <a:lnTo>
                <a:pt x="436264" y="343734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AAE31-81BF-E044-87EE-28C672139D29}">
      <dsp:nvSpPr>
        <dsp:cNvPr id="0" name=""/>
        <dsp:cNvSpPr/>
      </dsp:nvSpPr>
      <dsp:spPr>
        <a:xfrm>
          <a:off x="1557413" y="4018553"/>
          <a:ext cx="668141" cy="4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TERRA</a:t>
          </a:r>
        </a:p>
      </dsp:txBody>
      <dsp:txXfrm>
        <a:off x="1569644" y="4030784"/>
        <a:ext cx="643679" cy="393126"/>
      </dsp:txXfrm>
    </dsp:sp>
    <dsp:sp modelId="{A5061915-C661-4B42-9433-6C7C6D7FF21F}">
      <dsp:nvSpPr>
        <dsp:cNvPr id="0" name=""/>
        <dsp:cNvSpPr/>
      </dsp:nvSpPr>
      <dsp:spPr>
        <a:xfrm>
          <a:off x="1121148" y="790002"/>
          <a:ext cx="436264" cy="3959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9330"/>
              </a:lnTo>
              <a:lnTo>
                <a:pt x="436264" y="395933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7C110-E7C3-A341-8D5C-CADD13C955C8}">
      <dsp:nvSpPr>
        <dsp:cNvPr id="0" name=""/>
        <dsp:cNvSpPr/>
      </dsp:nvSpPr>
      <dsp:spPr>
        <a:xfrm>
          <a:off x="1557413" y="4540538"/>
          <a:ext cx="668141" cy="4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T-UCR</a:t>
          </a:r>
        </a:p>
      </dsp:txBody>
      <dsp:txXfrm>
        <a:off x="1569644" y="4552769"/>
        <a:ext cx="643679" cy="393126"/>
      </dsp:txXfrm>
    </dsp:sp>
    <dsp:sp modelId="{6BF2ADCB-845A-B14D-BB66-3CD071635C5F}">
      <dsp:nvSpPr>
        <dsp:cNvPr id="0" name=""/>
        <dsp:cNvSpPr/>
      </dsp:nvSpPr>
      <dsp:spPr>
        <a:xfrm>
          <a:off x="1121148" y="790002"/>
          <a:ext cx="436264" cy="44813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1315"/>
              </a:lnTo>
              <a:lnTo>
                <a:pt x="436264" y="448131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440B17-1BEF-4D4D-8C15-CC398F66FB46}">
      <dsp:nvSpPr>
        <dsp:cNvPr id="0" name=""/>
        <dsp:cNvSpPr/>
      </dsp:nvSpPr>
      <dsp:spPr>
        <a:xfrm>
          <a:off x="1557413" y="5062524"/>
          <a:ext cx="668141" cy="4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+++</a:t>
          </a:r>
        </a:p>
      </dsp:txBody>
      <dsp:txXfrm>
        <a:off x="1569644" y="5074755"/>
        <a:ext cx="643679" cy="393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2103-0970-5B43-BFEF-72765036661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C3EE6-F7BF-F14F-A8F4-116B1CCE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35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51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5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0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https://www.ncbi.nlm.nih.gov/projects/gap/summaries/cgi-bin/molecularDataPieSummary.cgi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9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30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69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www.lncrna-test.caltech.edu</a:t>
            </a:r>
            <a:r>
              <a:rPr lang="en-US" dirty="0" smtClean="0"/>
              <a:t>/</a:t>
            </a:r>
            <a:r>
              <a:rPr lang="en-US" dirty="0" err="1" smtClean="0"/>
              <a:t>protocols.php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45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25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Spectral index ratio was calculated based</a:t>
            </a:r>
            <a:r>
              <a:rPr lang="en-US" baseline="0" dirty="0" smtClean="0"/>
              <a:t> on Spectral Index signals with a prior count of 1 to avoid dividing with zero numbers.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Tichon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Database: the uniprot_Human_20140709 database (unknown version, 89005 entries)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EF712-38F0-004E-8001-6F708F15CA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11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https://github.com/utnesp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8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https://github.com/utnesp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0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31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LiveSlide</a:t>
            </a:r>
            <a:r>
              <a:rPr lang="en-US" dirty="0" smtClean="0"/>
              <a:t> Site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www.gencodegenes.org</a:t>
            </a:r>
            <a:r>
              <a:rPr lang="en-US" dirty="0" smtClean="0"/>
              <a:t>/stats/</a:t>
            </a:r>
            <a:r>
              <a:rPr lang="en-US" dirty="0" err="1" smtClean="0"/>
              <a:t>current.html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0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 smtClean="0"/>
              <a:t>ncRNAs</a:t>
            </a:r>
            <a:r>
              <a:rPr lang="en-US" i="1" dirty="0" smtClean="0"/>
              <a:t> can regulate gene expression by different mechanisms, some of which are illustrated here. These modes of action include </a:t>
            </a:r>
            <a:r>
              <a:rPr lang="en-US" i="1" dirty="0" err="1" smtClean="0"/>
              <a:t>lncRNA</a:t>
            </a:r>
            <a:r>
              <a:rPr lang="en-US" i="1" dirty="0" smtClean="0"/>
              <a:t> transcription-dependent activation or repression of </a:t>
            </a:r>
            <a:r>
              <a:rPr lang="en-US" i="1" dirty="0" err="1" smtClean="0"/>
              <a:t>neighbour</a:t>
            </a:r>
            <a:r>
              <a:rPr lang="en-US" i="1" dirty="0" smtClean="0"/>
              <a:t> genes (1), </a:t>
            </a:r>
            <a:r>
              <a:rPr lang="en-US" i="1" dirty="0" err="1" smtClean="0"/>
              <a:t>lncRNA</a:t>
            </a:r>
            <a:r>
              <a:rPr lang="en-US" i="1" dirty="0" smtClean="0"/>
              <a:t>-mediated inter-chromosomal interactions (2), formation of nuclear structures (i.e. </a:t>
            </a:r>
            <a:r>
              <a:rPr lang="en-US" i="1" dirty="0" err="1" smtClean="0"/>
              <a:t>paraspeckles</a:t>
            </a:r>
            <a:r>
              <a:rPr lang="en-US" i="1" dirty="0" smtClean="0"/>
              <a:t>) (3) or R-loops (4), </a:t>
            </a:r>
            <a:r>
              <a:rPr lang="en-US" i="1" dirty="0" err="1" smtClean="0"/>
              <a:t>lncRNAs</a:t>
            </a:r>
            <a:r>
              <a:rPr lang="en-US" i="1" dirty="0" smtClean="0"/>
              <a:t> as guide (5) or decoy (6) of transcription factors or as a scaffold for chromatin modifying complexes (7), </a:t>
            </a:r>
            <a:r>
              <a:rPr lang="en-US" i="1" dirty="0" err="1" smtClean="0"/>
              <a:t>lncRNAs</a:t>
            </a:r>
            <a:r>
              <a:rPr lang="en-US" i="1" dirty="0" smtClean="0"/>
              <a:t> acting as sponges of miRNAs (8), regulating post-transcriptional mRNA decay (9), regulating the cellular localization of RNA-binding proteins (RBPs) (10) or DNA-binding proteins (DBPs)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41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C3EE6-F7BF-F14F-A8F4-116B1CCE6D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DF86-57FB-394A-A954-AA914C1C8001}" type="datetime1">
              <a:rPr lang="nb-NO" smtClean="0"/>
              <a:t>27.11.2017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B3CC-2859-A64B-BE25-1E1CA406603C}" type="datetime1">
              <a:rPr lang="nb-NO" smtClean="0"/>
              <a:t>27.11.2017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5503-AA10-8447-8C5E-71D08A34E604}" type="datetime1">
              <a:rPr lang="nb-NO" smtClean="0"/>
              <a:t>27.11.2017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9F80-F780-E342-B90E-11BD020F2E3B}" type="datetime1">
              <a:rPr lang="nb-NO" smtClean="0"/>
              <a:t>27.11.2017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0FF-0DD2-274D-B560-1C249E4DD325}" type="datetime1">
              <a:rPr lang="nb-NO" smtClean="0"/>
              <a:t>27.11.2017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EF49-7CC5-2442-9B63-F7B05DBF39FE}" type="datetime1">
              <a:rPr lang="nb-NO" smtClean="0"/>
              <a:t>27.11.2017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E613-9AB5-EF49-BF11-D55191BD5A8B}" type="datetime1">
              <a:rPr lang="nb-NO" smtClean="0"/>
              <a:t>27.11.2017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8A83-8C7B-1041-A61F-CFA19851FD55}" type="datetime1">
              <a:rPr lang="nb-NO" smtClean="0"/>
              <a:t>27.11.2017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6CCD-D94B-4047-A1AA-90DAD560E6EE}" type="datetime1">
              <a:rPr lang="nb-NO" smtClean="0"/>
              <a:t>27.11.2017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3890-71BD-E540-9E6A-70A7D9CEB96A}" type="datetime1">
              <a:rPr lang="nb-NO" smtClean="0"/>
              <a:t>27.11.2017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05457-9652-B741-99A0-25CB03D112C2}" type="datetime1">
              <a:rPr lang="nb-NO" smtClean="0"/>
              <a:t>27.11.2017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2079-003B-8A41-8752-3BC70A22D749}" type="datetime1">
              <a:rPr lang="nb-NO" smtClean="0"/>
              <a:t>27.11.2017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44F4E-570F-AD43-89B5-042798673C6E}" type="datetime1">
              <a:rPr lang="nb-NO" smtClean="0"/>
              <a:t>27.11.2017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DAEAE-2F40-7A45-9BF8-CD616236557E}" type="datetime1">
              <a:rPr lang="nb-NO" smtClean="0"/>
              <a:t>27.11.2017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CD19-2F52-5B4F-BDAC-D66F0C1D9E61}" type="datetime1">
              <a:rPr lang="nb-NO" smtClean="0"/>
              <a:t>27.11.2017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DDD1-4FF3-4144-9DA2-E1FDF1796F01}" type="datetime1">
              <a:rPr lang="nb-NO" smtClean="0"/>
              <a:t>27.11.2017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FC2-CAF4-784F-9317-48689B64C6AF}" type="datetime1">
              <a:rPr lang="nb-NO" smtClean="0"/>
              <a:t>27.11.2017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D4F060F-BA77-824B-B677-36D031DC2C96}" type="datetime1">
              <a:rPr lang="nb-NO" smtClean="0"/>
              <a:t>27.11.2017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4B69605-2001-8845-9EBF-5EBE5B17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36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www.ncbi.nlm.nih.gov/geo/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s://www.ncbi.nlm.nih.gov/projects/gap/summaries/cgi-bin/summariesInteractive.cgi" TargetMode="External"/><Relationship Id="rId7" Type="http://schemas.openxmlformats.org/officeDocument/2006/relationships/image" Target="../media/image12.png"/><Relationship Id="rId8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hyperlink" Target="http://www.i-sis.org.uk/Noncoding_RNA_and_evolution_of_complexity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1957" y="610136"/>
            <a:ext cx="952237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HEL-8023:</a:t>
            </a:r>
          </a:p>
          <a:p>
            <a:r>
              <a:rPr lang="en-US" sz="4000" dirty="0" smtClean="0"/>
              <a:t>A bioinformatics approach to study long non-coding RNAs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3200" dirty="0" smtClean="0"/>
              <a:t>Peter Utnes</a:t>
            </a:r>
          </a:p>
          <a:p>
            <a:r>
              <a:rPr lang="en-US" sz="3200" dirty="0" smtClean="0"/>
              <a:t>PhD student: </a:t>
            </a:r>
            <a:r>
              <a:rPr lang="en-US" sz="3200" dirty="0" err="1" smtClean="0"/>
              <a:t>lncRNA</a:t>
            </a:r>
            <a:r>
              <a:rPr lang="en-US" sz="3200" dirty="0" smtClean="0"/>
              <a:t> in aggressive neuroblastoma</a:t>
            </a:r>
          </a:p>
          <a:p>
            <a:r>
              <a:rPr lang="en-US" sz="3200" dirty="0" smtClean="0"/>
              <a:t>Neuroblastoma Research Group, UNN</a:t>
            </a:r>
          </a:p>
          <a:p>
            <a:r>
              <a:rPr lang="en-US" sz="3200" dirty="0" smtClean="0"/>
              <a:t>MSc Molecular Biotechnology</a:t>
            </a:r>
          </a:p>
          <a:p>
            <a:endParaRPr lang="en-US" sz="4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10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coding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Sequence based prediction based on:</a:t>
            </a:r>
          </a:p>
          <a:p>
            <a:pPr lvl="1"/>
            <a:r>
              <a:rPr lang="en-US" dirty="0" smtClean="0"/>
              <a:t>Codon usage frequencies</a:t>
            </a:r>
          </a:p>
          <a:p>
            <a:pPr lvl="1"/>
            <a:r>
              <a:rPr lang="en-US" dirty="0" smtClean="0"/>
              <a:t>Contains ORF &gt; 90 </a:t>
            </a:r>
            <a:r>
              <a:rPr lang="en-US" dirty="0" err="1" smtClean="0"/>
              <a:t>bp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frequency tables in protein coding genes</a:t>
            </a:r>
            <a:endParaRPr lang="en-US" dirty="0"/>
          </a:p>
          <a:p>
            <a:pPr lvl="1"/>
            <a:r>
              <a:rPr lang="en-US" dirty="0" smtClean="0"/>
              <a:t>Tools:</a:t>
            </a:r>
          </a:p>
          <a:p>
            <a:pPr lvl="2"/>
            <a:r>
              <a:rPr lang="en-US" dirty="0" err="1" smtClean="0"/>
              <a:t>PhyloCSF</a:t>
            </a:r>
            <a:r>
              <a:rPr lang="en-US" dirty="0" smtClean="0"/>
              <a:t> </a:t>
            </a:r>
            <a:r>
              <a:rPr lang="en-US" sz="400" dirty="0"/>
              <a:t>Phylogenetic analysis of multi-species genome sequence alignments to identify conserved protein-coding regions</a:t>
            </a:r>
            <a:endParaRPr lang="en-US" sz="400" dirty="0" smtClean="0"/>
          </a:p>
          <a:p>
            <a:pPr lvl="2"/>
            <a:r>
              <a:rPr lang="en-US" dirty="0" smtClean="0"/>
              <a:t>PLEK </a:t>
            </a:r>
            <a:r>
              <a:rPr lang="en-US" sz="400" dirty="0" smtClean="0"/>
              <a:t>Predictor </a:t>
            </a:r>
            <a:r>
              <a:rPr lang="en-US" sz="400" dirty="0"/>
              <a:t>of long non-coding RNAs and messenger RNAs based on an improved k-</a:t>
            </a:r>
            <a:r>
              <a:rPr lang="en-US" sz="400" dirty="0" err="1"/>
              <a:t>mer</a:t>
            </a:r>
            <a:r>
              <a:rPr lang="en-US" sz="400" dirty="0"/>
              <a:t> scheme</a:t>
            </a:r>
            <a:endParaRPr lang="en-US" sz="400" dirty="0" smtClean="0"/>
          </a:p>
          <a:p>
            <a:pPr lvl="2"/>
            <a:r>
              <a:rPr lang="en-US" dirty="0" smtClean="0"/>
              <a:t>CPAT </a:t>
            </a:r>
            <a:r>
              <a:rPr lang="en-US" sz="400" dirty="0" smtClean="0"/>
              <a:t>Coding-Potential </a:t>
            </a:r>
            <a:r>
              <a:rPr lang="en-US" sz="400" dirty="0" err="1" smtClean="0"/>
              <a:t>Assesment</a:t>
            </a:r>
            <a:r>
              <a:rPr lang="en-US" sz="400" dirty="0" smtClean="0"/>
              <a:t> Tool</a:t>
            </a:r>
          </a:p>
          <a:p>
            <a:pPr lvl="2"/>
            <a:r>
              <a:rPr lang="en-US" dirty="0" err="1"/>
              <a:t>LncRNA</a:t>
            </a:r>
            <a:r>
              <a:rPr lang="en-US" dirty="0"/>
              <a:t>-ID </a:t>
            </a:r>
            <a:r>
              <a:rPr lang="en-US" sz="400" dirty="0"/>
              <a:t>Long noncoding RNA </a:t>
            </a:r>
            <a:r>
              <a:rPr lang="en-US" sz="400" dirty="0" err="1"/>
              <a:t>IDentification</a:t>
            </a:r>
            <a:endParaRPr lang="en-US" sz="400" dirty="0" smtClean="0"/>
          </a:p>
          <a:p>
            <a:pPr lvl="2"/>
            <a:r>
              <a:rPr lang="en-US" b="1" dirty="0" err="1"/>
              <a:t>LncRScan</a:t>
            </a:r>
            <a:r>
              <a:rPr lang="en-US" b="1" dirty="0"/>
              <a:t>-SVM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18021" y="2698412"/>
            <a:ext cx="7273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ATG (GTG / TTG) </a:t>
            </a:r>
            <a:r>
              <a:rPr lang="mr-IN" dirty="0" smtClean="0"/>
              <a:t>…</a:t>
            </a:r>
            <a:r>
              <a:rPr lang="nb-NO" dirty="0" smtClean="0"/>
              <a:t> </a:t>
            </a:r>
            <a:r>
              <a:rPr lang="mr-IN" dirty="0" smtClean="0"/>
              <a:t>…</a:t>
            </a:r>
            <a:r>
              <a:rPr lang="nb-NO" dirty="0" smtClean="0"/>
              <a:t> </a:t>
            </a:r>
            <a:r>
              <a:rPr lang="mr-IN" dirty="0" smtClean="0"/>
              <a:t>…</a:t>
            </a:r>
            <a:r>
              <a:rPr lang="nb-NO" dirty="0" smtClean="0"/>
              <a:t> </a:t>
            </a:r>
            <a:r>
              <a:rPr lang="en-US" dirty="0" smtClean="0">
                <a:solidFill>
                  <a:schemeClr val="accent3"/>
                </a:solidFill>
              </a:rPr>
              <a:t>TGA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GGC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CAG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GAG</a:t>
            </a:r>
            <a:r>
              <a:rPr lang="en-US" dirty="0" smtClean="0">
                <a:solidFill>
                  <a:schemeClr val="bg1"/>
                </a:solidFill>
              </a:rPr>
              <a:t>ATG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GAG</a:t>
            </a:r>
            <a:r>
              <a:rPr lang="mr-IN" dirty="0" smtClean="0"/>
              <a:t>…</a:t>
            </a:r>
            <a:r>
              <a:rPr lang="nb-NO" dirty="0" smtClean="0"/>
              <a:t> </a:t>
            </a:r>
            <a:r>
              <a:rPr lang="mr-IN" dirty="0" smtClean="0"/>
              <a:t>…</a:t>
            </a:r>
            <a:r>
              <a:rPr lang="nb-NO" dirty="0" smtClean="0"/>
              <a:t> </a:t>
            </a:r>
            <a:r>
              <a:rPr lang="mr-IN" dirty="0" smtClean="0"/>
              <a:t>…</a:t>
            </a:r>
            <a:r>
              <a:rPr lang="en-US" dirty="0" smtClean="0"/>
              <a:t> TAG / TAA / TGA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4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Storing and obtaining high throughput data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646238"/>
            <a:ext cx="4953000" cy="1257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0820" y="2889528"/>
            <a:ext cx="3624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70 515 </a:t>
            </a:r>
            <a:r>
              <a:rPr lang="en-US" dirty="0" smtClean="0"/>
              <a:t>experiments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www.ebi.ac.uk</a:t>
            </a:r>
            <a:r>
              <a:rPr lang="en-US" dirty="0" smtClean="0"/>
              <a:t>/</a:t>
            </a:r>
            <a:r>
              <a:rPr lang="en-US" dirty="0" err="1" smtClean="0"/>
              <a:t>arrayexpress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86587" y="2954613"/>
            <a:ext cx="3509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91 826 series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https://www.ncbi.nlm.nih.gov/geo/</a:t>
            </a:r>
            <a:endParaRPr lang="en-US" dirty="0" smtClean="0"/>
          </a:p>
        </p:txBody>
      </p:sp>
      <p:pic>
        <p:nvPicPr>
          <p:cNvPr id="8196" name="Picture 4" descr="mage result for gene expression omnib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7" y="1755774"/>
            <a:ext cx="2751425" cy="113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37" y="3910525"/>
            <a:ext cx="6375197" cy="2459836"/>
          </a:xfrm>
          <a:prstGeom prst="rect">
            <a:avLst/>
          </a:prstGeom>
        </p:spPr>
      </p:pic>
      <p:pic>
        <p:nvPicPr>
          <p:cNvPr id="8198" name="Picture 6" descr="mage result for dbga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4293182"/>
            <a:ext cx="24003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4076" y="6344722"/>
            <a:ext cx="3042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dbgap.ncbi.nlm.nih.gov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82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1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 co-expression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Associate </a:t>
            </a:r>
            <a:r>
              <a:rPr lang="en-US" u="sng" dirty="0" smtClean="0"/>
              <a:t>genes with unknown function </a:t>
            </a:r>
            <a:r>
              <a:rPr lang="en-US" dirty="0" smtClean="0"/>
              <a:t>to </a:t>
            </a:r>
            <a:r>
              <a:rPr lang="en-US" u="sng" dirty="0" smtClean="0"/>
              <a:t>known biological processes, pathways, disease etc.</a:t>
            </a:r>
          </a:p>
          <a:p>
            <a:r>
              <a:rPr lang="en-US" dirty="0" smtClean="0"/>
              <a:t>Infer functions and disease associations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Correlation coefficient: -1≤r≤1</a:t>
            </a:r>
          </a:p>
          <a:p>
            <a:pPr lvl="1"/>
            <a:r>
              <a:rPr lang="en-US" dirty="0" smtClean="0"/>
              <a:t>Positive correlation: 	0 &lt; r </a:t>
            </a:r>
            <a:r>
              <a:rPr lang="en-US" dirty="0"/>
              <a:t>≤ </a:t>
            </a:r>
            <a:r>
              <a:rPr lang="en-US" dirty="0" smtClean="0"/>
              <a:t>1</a:t>
            </a:r>
          </a:p>
          <a:p>
            <a:pPr lvl="1"/>
            <a:r>
              <a:rPr lang="en-US" dirty="0" smtClean="0"/>
              <a:t>Negative correlation:	-1 </a:t>
            </a:r>
            <a:r>
              <a:rPr lang="en-US" dirty="0"/>
              <a:t>≤ </a:t>
            </a:r>
            <a:r>
              <a:rPr lang="en-US" dirty="0" smtClean="0"/>
              <a:t>r &lt; 0</a:t>
            </a:r>
          </a:p>
          <a:p>
            <a:r>
              <a:rPr lang="en-US" dirty="0" smtClean="0"/>
              <a:t>Types of correlation analysis</a:t>
            </a:r>
          </a:p>
          <a:p>
            <a:pPr lvl="1"/>
            <a:r>
              <a:rPr lang="en-US" dirty="0" smtClean="0"/>
              <a:t>Parametric: Pearson</a:t>
            </a:r>
          </a:p>
          <a:p>
            <a:pPr lvl="1"/>
            <a:r>
              <a:rPr lang="en-US" dirty="0" smtClean="0"/>
              <a:t>Non-parametric: Spearman rank, Kendall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15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7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7" y="1325047"/>
            <a:ext cx="11433176" cy="50974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88668"/>
            <a:ext cx="477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utnesp</a:t>
            </a:r>
            <a:r>
              <a:rPr lang="en-US" dirty="0" smtClean="0"/>
              <a:t>/Faster-R-</a:t>
            </a:r>
            <a:r>
              <a:rPr lang="en-US" dirty="0" err="1" smtClean="0"/>
              <a:t>cor</a:t>
            </a:r>
            <a:r>
              <a:rPr lang="en-US" dirty="0" smtClean="0"/>
              <a:t>-function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1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differentially expressed 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Treatment vs Control (GEO, </a:t>
            </a:r>
            <a:r>
              <a:rPr lang="en-US" dirty="0" err="1" smtClean="0"/>
              <a:t>ArrayExpress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Disease vs Healthy individuals (</a:t>
            </a:r>
            <a:r>
              <a:rPr lang="en-US" dirty="0" err="1" smtClean="0"/>
              <a:t>dbGaP</a:t>
            </a:r>
            <a:r>
              <a:rPr lang="en-US" dirty="0" smtClean="0"/>
              <a:t>)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Filtering of low </a:t>
            </a:r>
            <a:r>
              <a:rPr lang="en-US" sz="2800" dirty="0" smtClean="0"/>
              <a:t>counts</a:t>
            </a:r>
            <a:endParaRPr lang="en-US" sz="2800" dirty="0"/>
          </a:p>
          <a:p>
            <a:r>
              <a:rPr lang="en-US" dirty="0" smtClean="0"/>
              <a:t>GLM: Model fitting based on negative binomial distribution</a:t>
            </a:r>
          </a:p>
          <a:p>
            <a:pPr lvl="1"/>
            <a:r>
              <a:rPr lang="en-US" dirty="0" smtClean="0"/>
              <a:t>Compare models (H</a:t>
            </a:r>
            <a:r>
              <a:rPr lang="en-US" baseline="-25000" dirty="0" smtClean="0"/>
              <a:t>0 </a:t>
            </a:r>
            <a:r>
              <a:rPr lang="en-US" dirty="0" smtClean="0"/>
              <a:t>vs H</a:t>
            </a:r>
            <a:r>
              <a:rPr lang="en-US" baseline="-25000" dirty="0" smtClean="0"/>
              <a:t>a</a:t>
            </a:r>
            <a:r>
              <a:rPr lang="en-US" dirty="0" smtClean="0"/>
              <a:t>) using LRT</a:t>
            </a:r>
          </a:p>
          <a:p>
            <a:pPr lvl="1"/>
            <a:r>
              <a:rPr lang="en-US" dirty="0" err="1" smtClean="0"/>
              <a:t>edgeR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DESeq</a:t>
            </a:r>
            <a:r>
              <a:rPr lang="en-US" dirty="0"/>
              <a:t> </a:t>
            </a:r>
            <a:r>
              <a:rPr lang="en-US" dirty="0" smtClean="0"/>
              <a:t> 	</a:t>
            </a:r>
          </a:p>
          <a:p>
            <a:r>
              <a:rPr lang="en-US" dirty="0" smtClean="0"/>
              <a:t>Multiple testing (</a:t>
            </a:r>
            <a:r>
              <a:rPr lang="en-US" dirty="0" err="1" smtClean="0"/>
              <a:t>p.adj</a:t>
            </a:r>
            <a:r>
              <a:rPr lang="en-US" dirty="0" smtClean="0"/>
              <a:t>)</a:t>
            </a:r>
            <a:endParaRPr lang="en-US" baseline="-25000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DIY with Chris and </a:t>
            </a:r>
            <a:r>
              <a:rPr lang="en-US" dirty="0" err="1" smtClean="0"/>
              <a:t>Endre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5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952424" y="3372973"/>
            <a:ext cx="242887" cy="518317"/>
            <a:chOff x="7043737" y="3682208"/>
            <a:chExt cx="242887" cy="518317"/>
          </a:xfrm>
        </p:grpSpPr>
        <p:sp>
          <p:nvSpPr>
            <p:cNvPr id="18" name="Oval 17"/>
            <p:cNvSpPr/>
            <p:nvPr/>
          </p:nvSpPr>
          <p:spPr>
            <a:xfrm>
              <a:off x="7043737" y="3682208"/>
              <a:ext cx="242887" cy="269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7158038" y="3952081"/>
              <a:ext cx="7143" cy="248444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380919" y="3317592"/>
            <a:ext cx="242887" cy="518317"/>
            <a:chOff x="7043737" y="3682208"/>
            <a:chExt cx="242887" cy="518317"/>
          </a:xfrm>
        </p:grpSpPr>
        <p:sp>
          <p:nvSpPr>
            <p:cNvPr id="21" name="Oval 20"/>
            <p:cNvSpPr/>
            <p:nvPr/>
          </p:nvSpPr>
          <p:spPr>
            <a:xfrm>
              <a:off x="7043737" y="3682208"/>
              <a:ext cx="242887" cy="269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7158038" y="3952081"/>
              <a:ext cx="7143" cy="248444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10" y="7653"/>
            <a:ext cx="12207671" cy="1325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High throughput methods for studying </a:t>
            </a:r>
            <a:r>
              <a:rPr lang="en-US" sz="3600" dirty="0" err="1" smtClean="0"/>
              <a:t>lncRNA</a:t>
            </a:r>
            <a:r>
              <a:rPr lang="en-US" sz="3600" dirty="0" smtClean="0"/>
              <a:t> interactions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16</a:t>
            </a:fld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730590" y="2395222"/>
            <a:ext cx="3514725" cy="1759013"/>
          </a:xfrm>
          <a:custGeom>
            <a:avLst/>
            <a:gdLst>
              <a:gd name="connsiteX0" fmla="*/ 0 w 5600700"/>
              <a:gd name="connsiteY0" fmla="*/ 1130363 h 1759013"/>
              <a:gd name="connsiteX1" fmla="*/ 514350 w 5600700"/>
              <a:gd name="connsiteY1" fmla="*/ 1444688 h 1759013"/>
              <a:gd name="connsiteX2" fmla="*/ 942975 w 5600700"/>
              <a:gd name="connsiteY2" fmla="*/ 1144651 h 1759013"/>
              <a:gd name="connsiteX3" fmla="*/ 1357313 w 5600700"/>
              <a:gd name="connsiteY3" fmla="*/ 1458976 h 1759013"/>
              <a:gd name="connsiteX4" fmla="*/ 1843088 w 5600700"/>
              <a:gd name="connsiteY4" fmla="*/ 1158938 h 1759013"/>
              <a:gd name="connsiteX5" fmla="*/ 1928813 w 5600700"/>
              <a:gd name="connsiteY5" fmla="*/ 558863 h 1759013"/>
              <a:gd name="connsiteX6" fmla="*/ 1600200 w 5600700"/>
              <a:gd name="connsiteY6" fmla="*/ 487426 h 1759013"/>
              <a:gd name="connsiteX7" fmla="*/ 1643063 w 5600700"/>
              <a:gd name="connsiteY7" fmla="*/ 115951 h 1759013"/>
              <a:gd name="connsiteX8" fmla="*/ 2100263 w 5600700"/>
              <a:gd name="connsiteY8" fmla="*/ 1651 h 1759013"/>
              <a:gd name="connsiteX9" fmla="*/ 2371725 w 5600700"/>
              <a:gd name="connsiteY9" fmla="*/ 58801 h 1759013"/>
              <a:gd name="connsiteX10" fmla="*/ 2486025 w 5600700"/>
              <a:gd name="connsiteY10" fmla="*/ 201676 h 1759013"/>
              <a:gd name="connsiteX11" fmla="*/ 2514600 w 5600700"/>
              <a:gd name="connsiteY11" fmla="*/ 487426 h 1759013"/>
              <a:gd name="connsiteX12" fmla="*/ 2257425 w 5600700"/>
              <a:gd name="connsiteY12" fmla="*/ 587438 h 1759013"/>
              <a:gd name="connsiteX13" fmla="*/ 2128838 w 5600700"/>
              <a:gd name="connsiteY13" fmla="*/ 573151 h 1759013"/>
              <a:gd name="connsiteX14" fmla="*/ 2128838 w 5600700"/>
              <a:gd name="connsiteY14" fmla="*/ 1030351 h 1759013"/>
              <a:gd name="connsiteX15" fmla="*/ 2100263 w 5600700"/>
              <a:gd name="connsiteY15" fmla="*/ 1287526 h 1759013"/>
              <a:gd name="connsiteX16" fmla="*/ 2185988 w 5600700"/>
              <a:gd name="connsiteY16" fmla="*/ 1501838 h 1759013"/>
              <a:gd name="connsiteX17" fmla="*/ 2643188 w 5600700"/>
              <a:gd name="connsiteY17" fmla="*/ 1530413 h 1759013"/>
              <a:gd name="connsiteX18" fmla="*/ 3014663 w 5600700"/>
              <a:gd name="connsiteY18" fmla="*/ 1530413 h 1759013"/>
              <a:gd name="connsiteX19" fmla="*/ 3271838 w 5600700"/>
              <a:gd name="connsiteY19" fmla="*/ 901763 h 1759013"/>
              <a:gd name="connsiteX20" fmla="*/ 3214688 w 5600700"/>
              <a:gd name="connsiteY20" fmla="*/ 587438 h 1759013"/>
              <a:gd name="connsiteX21" fmla="*/ 2828925 w 5600700"/>
              <a:gd name="connsiteY21" fmla="*/ 587438 h 1759013"/>
              <a:gd name="connsiteX22" fmla="*/ 2757488 w 5600700"/>
              <a:gd name="connsiteY22" fmla="*/ 301688 h 1759013"/>
              <a:gd name="connsiteX23" fmla="*/ 2957513 w 5600700"/>
              <a:gd name="connsiteY23" fmla="*/ 44513 h 1759013"/>
              <a:gd name="connsiteX24" fmla="*/ 3486150 w 5600700"/>
              <a:gd name="connsiteY24" fmla="*/ 44513 h 1759013"/>
              <a:gd name="connsiteX25" fmla="*/ 3957638 w 5600700"/>
              <a:gd name="connsiteY25" fmla="*/ 244538 h 1759013"/>
              <a:gd name="connsiteX26" fmla="*/ 3786188 w 5600700"/>
              <a:gd name="connsiteY26" fmla="*/ 644588 h 1759013"/>
              <a:gd name="connsiteX27" fmla="*/ 3514725 w 5600700"/>
              <a:gd name="connsiteY27" fmla="*/ 658876 h 1759013"/>
              <a:gd name="connsiteX28" fmla="*/ 3457575 w 5600700"/>
              <a:gd name="connsiteY28" fmla="*/ 1201801 h 1759013"/>
              <a:gd name="connsiteX29" fmla="*/ 3471863 w 5600700"/>
              <a:gd name="connsiteY29" fmla="*/ 1530413 h 1759013"/>
              <a:gd name="connsiteX30" fmla="*/ 3843338 w 5600700"/>
              <a:gd name="connsiteY30" fmla="*/ 1659001 h 1759013"/>
              <a:gd name="connsiteX31" fmla="*/ 4157663 w 5600700"/>
              <a:gd name="connsiteY31" fmla="*/ 1644713 h 1759013"/>
              <a:gd name="connsiteX32" fmla="*/ 4543425 w 5600700"/>
              <a:gd name="connsiteY32" fmla="*/ 1401826 h 1759013"/>
              <a:gd name="connsiteX33" fmla="*/ 5257800 w 5600700"/>
              <a:gd name="connsiteY33" fmla="*/ 1487551 h 1759013"/>
              <a:gd name="connsiteX34" fmla="*/ 5600700 w 5600700"/>
              <a:gd name="connsiteY34" fmla="*/ 1759013 h 17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600700" h="1759013">
                <a:moveTo>
                  <a:pt x="0" y="1130363"/>
                </a:moveTo>
                <a:cubicBezTo>
                  <a:pt x="178594" y="1286335"/>
                  <a:pt x="357188" y="1442307"/>
                  <a:pt x="514350" y="1444688"/>
                </a:cubicBezTo>
                <a:cubicBezTo>
                  <a:pt x="671512" y="1447069"/>
                  <a:pt x="802481" y="1142270"/>
                  <a:pt x="942975" y="1144651"/>
                </a:cubicBezTo>
                <a:cubicBezTo>
                  <a:pt x="1083469" y="1147032"/>
                  <a:pt x="1207294" y="1456595"/>
                  <a:pt x="1357313" y="1458976"/>
                </a:cubicBezTo>
                <a:cubicBezTo>
                  <a:pt x="1507332" y="1461357"/>
                  <a:pt x="1747838" y="1308957"/>
                  <a:pt x="1843088" y="1158938"/>
                </a:cubicBezTo>
                <a:cubicBezTo>
                  <a:pt x="1938338" y="1008919"/>
                  <a:pt x="1969294" y="670782"/>
                  <a:pt x="1928813" y="558863"/>
                </a:cubicBezTo>
                <a:cubicBezTo>
                  <a:pt x="1888332" y="446944"/>
                  <a:pt x="1647825" y="561245"/>
                  <a:pt x="1600200" y="487426"/>
                </a:cubicBezTo>
                <a:cubicBezTo>
                  <a:pt x="1552575" y="413607"/>
                  <a:pt x="1559719" y="196913"/>
                  <a:pt x="1643063" y="115951"/>
                </a:cubicBezTo>
                <a:cubicBezTo>
                  <a:pt x="1726407" y="34989"/>
                  <a:pt x="1978819" y="11176"/>
                  <a:pt x="2100263" y="1651"/>
                </a:cubicBezTo>
                <a:cubicBezTo>
                  <a:pt x="2221707" y="-7874"/>
                  <a:pt x="2307431" y="25464"/>
                  <a:pt x="2371725" y="58801"/>
                </a:cubicBezTo>
                <a:cubicBezTo>
                  <a:pt x="2436019" y="92138"/>
                  <a:pt x="2462213" y="130239"/>
                  <a:pt x="2486025" y="201676"/>
                </a:cubicBezTo>
                <a:cubicBezTo>
                  <a:pt x="2509837" y="273113"/>
                  <a:pt x="2552700" y="423132"/>
                  <a:pt x="2514600" y="487426"/>
                </a:cubicBezTo>
                <a:cubicBezTo>
                  <a:pt x="2476500" y="551720"/>
                  <a:pt x="2321719" y="573151"/>
                  <a:pt x="2257425" y="587438"/>
                </a:cubicBezTo>
                <a:cubicBezTo>
                  <a:pt x="2193131" y="601725"/>
                  <a:pt x="2150269" y="499332"/>
                  <a:pt x="2128838" y="573151"/>
                </a:cubicBezTo>
                <a:cubicBezTo>
                  <a:pt x="2107407" y="646970"/>
                  <a:pt x="2133600" y="911289"/>
                  <a:pt x="2128838" y="1030351"/>
                </a:cubicBezTo>
                <a:cubicBezTo>
                  <a:pt x="2124076" y="1149413"/>
                  <a:pt x="2090738" y="1208945"/>
                  <a:pt x="2100263" y="1287526"/>
                </a:cubicBezTo>
                <a:cubicBezTo>
                  <a:pt x="2109788" y="1366107"/>
                  <a:pt x="2095500" y="1461357"/>
                  <a:pt x="2185988" y="1501838"/>
                </a:cubicBezTo>
                <a:cubicBezTo>
                  <a:pt x="2276476" y="1542319"/>
                  <a:pt x="2505076" y="1525651"/>
                  <a:pt x="2643188" y="1530413"/>
                </a:cubicBezTo>
                <a:cubicBezTo>
                  <a:pt x="2781300" y="1535175"/>
                  <a:pt x="2909888" y="1635188"/>
                  <a:pt x="3014663" y="1530413"/>
                </a:cubicBezTo>
                <a:cubicBezTo>
                  <a:pt x="3119438" y="1425638"/>
                  <a:pt x="3238501" y="1058925"/>
                  <a:pt x="3271838" y="901763"/>
                </a:cubicBezTo>
                <a:cubicBezTo>
                  <a:pt x="3305176" y="744600"/>
                  <a:pt x="3288507" y="639825"/>
                  <a:pt x="3214688" y="587438"/>
                </a:cubicBezTo>
                <a:cubicBezTo>
                  <a:pt x="3140869" y="535050"/>
                  <a:pt x="2905125" y="635063"/>
                  <a:pt x="2828925" y="587438"/>
                </a:cubicBezTo>
                <a:cubicBezTo>
                  <a:pt x="2752725" y="539813"/>
                  <a:pt x="2736057" y="392175"/>
                  <a:pt x="2757488" y="301688"/>
                </a:cubicBezTo>
                <a:cubicBezTo>
                  <a:pt x="2778919" y="211201"/>
                  <a:pt x="2836069" y="87375"/>
                  <a:pt x="2957513" y="44513"/>
                </a:cubicBezTo>
                <a:cubicBezTo>
                  <a:pt x="3078957" y="1650"/>
                  <a:pt x="3319462" y="11175"/>
                  <a:pt x="3486150" y="44513"/>
                </a:cubicBezTo>
                <a:cubicBezTo>
                  <a:pt x="3652838" y="77851"/>
                  <a:pt x="3907632" y="144526"/>
                  <a:pt x="3957638" y="244538"/>
                </a:cubicBezTo>
                <a:cubicBezTo>
                  <a:pt x="4007644" y="344550"/>
                  <a:pt x="3860007" y="575532"/>
                  <a:pt x="3786188" y="644588"/>
                </a:cubicBezTo>
                <a:cubicBezTo>
                  <a:pt x="3712369" y="713644"/>
                  <a:pt x="3569494" y="566007"/>
                  <a:pt x="3514725" y="658876"/>
                </a:cubicBezTo>
                <a:cubicBezTo>
                  <a:pt x="3459956" y="751745"/>
                  <a:pt x="3464719" y="1056545"/>
                  <a:pt x="3457575" y="1201801"/>
                </a:cubicBezTo>
                <a:cubicBezTo>
                  <a:pt x="3450431" y="1347057"/>
                  <a:pt x="3407569" y="1454213"/>
                  <a:pt x="3471863" y="1530413"/>
                </a:cubicBezTo>
                <a:cubicBezTo>
                  <a:pt x="3536157" y="1606613"/>
                  <a:pt x="3729038" y="1639951"/>
                  <a:pt x="3843338" y="1659001"/>
                </a:cubicBezTo>
                <a:cubicBezTo>
                  <a:pt x="3957638" y="1678051"/>
                  <a:pt x="4040982" y="1687576"/>
                  <a:pt x="4157663" y="1644713"/>
                </a:cubicBezTo>
                <a:cubicBezTo>
                  <a:pt x="4274344" y="1601851"/>
                  <a:pt x="4360069" y="1428020"/>
                  <a:pt x="4543425" y="1401826"/>
                </a:cubicBezTo>
                <a:cubicBezTo>
                  <a:pt x="4726781" y="1375632"/>
                  <a:pt x="5081588" y="1428020"/>
                  <a:pt x="5257800" y="1487551"/>
                </a:cubicBezTo>
                <a:cubicBezTo>
                  <a:pt x="5434012" y="1547082"/>
                  <a:pt x="5600700" y="1759013"/>
                  <a:pt x="5600700" y="1759013"/>
                </a:cubicBezTo>
              </a:path>
            </a:pathLst>
          </a:cu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573801" y="3262032"/>
            <a:ext cx="242887" cy="518317"/>
            <a:chOff x="7043737" y="3682208"/>
            <a:chExt cx="242887" cy="518317"/>
          </a:xfrm>
        </p:grpSpPr>
        <p:sp>
          <p:nvSpPr>
            <p:cNvPr id="10" name="Oval 9"/>
            <p:cNvSpPr/>
            <p:nvPr/>
          </p:nvSpPr>
          <p:spPr>
            <a:xfrm>
              <a:off x="7043737" y="3682208"/>
              <a:ext cx="242887" cy="269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4"/>
            </p:cNvCxnSpPr>
            <p:nvPr/>
          </p:nvCxnSpPr>
          <p:spPr>
            <a:xfrm flipH="1">
              <a:off x="7158038" y="3952081"/>
              <a:ext cx="7143" cy="248444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780970" y="3287034"/>
            <a:ext cx="242887" cy="518317"/>
            <a:chOff x="7043737" y="3682208"/>
            <a:chExt cx="242887" cy="518317"/>
          </a:xfrm>
        </p:grpSpPr>
        <p:sp>
          <p:nvSpPr>
            <p:cNvPr id="15" name="Oval 14"/>
            <p:cNvSpPr/>
            <p:nvPr/>
          </p:nvSpPr>
          <p:spPr>
            <a:xfrm>
              <a:off x="7043737" y="3682208"/>
              <a:ext cx="242887" cy="269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7158038" y="3952081"/>
              <a:ext cx="7143" cy="248444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185962" y="5077307"/>
            <a:ext cx="242887" cy="518317"/>
            <a:chOff x="7043737" y="3682208"/>
            <a:chExt cx="242887" cy="518317"/>
          </a:xfrm>
        </p:grpSpPr>
        <p:sp>
          <p:nvSpPr>
            <p:cNvPr id="24" name="Oval 23"/>
            <p:cNvSpPr/>
            <p:nvPr/>
          </p:nvSpPr>
          <p:spPr>
            <a:xfrm>
              <a:off x="7043737" y="3682208"/>
              <a:ext cx="242887" cy="269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7158038" y="3952081"/>
              <a:ext cx="7143" cy="248444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2433638" y="5077307"/>
            <a:ext cx="1147762" cy="574420"/>
          </a:xfrm>
          <a:custGeom>
            <a:avLst/>
            <a:gdLst>
              <a:gd name="connsiteX0" fmla="*/ 0 w 5600700"/>
              <a:gd name="connsiteY0" fmla="*/ 1130363 h 1759013"/>
              <a:gd name="connsiteX1" fmla="*/ 514350 w 5600700"/>
              <a:gd name="connsiteY1" fmla="*/ 1444688 h 1759013"/>
              <a:gd name="connsiteX2" fmla="*/ 942975 w 5600700"/>
              <a:gd name="connsiteY2" fmla="*/ 1144651 h 1759013"/>
              <a:gd name="connsiteX3" fmla="*/ 1357313 w 5600700"/>
              <a:gd name="connsiteY3" fmla="*/ 1458976 h 1759013"/>
              <a:gd name="connsiteX4" fmla="*/ 1843088 w 5600700"/>
              <a:gd name="connsiteY4" fmla="*/ 1158938 h 1759013"/>
              <a:gd name="connsiteX5" fmla="*/ 1928813 w 5600700"/>
              <a:gd name="connsiteY5" fmla="*/ 558863 h 1759013"/>
              <a:gd name="connsiteX6" fmla="*/ 1600200 w 5600700"/>
              <a:gd name="connsiteY6" fmla="*/ 487426 h 1759013"/>
              <a:gd name="connsiteX7" fmla="*/ 1643063 w 5600700"/>
              <a:gd name="connsiteY7" fmla="*/ 115951 h 1759013"/>
              <a:gd name="connsiteX8" fmla="*/ 2100263 w 5600700"/>
              <a:gd name="connsiteY8" fmla="*/ 1651 h 1759013"/>
              <a:gd name="connsiteX9" fmla="*/ 2371725 w 5600700"/>
              <a:gd name="connsiteY9" fmla="*/ 58801 h 1759013"/>
              <a:gd name="connsiteX10" fmla="*/ 2486025 w 5600700"/>
              <a:gd name="connsiteY10" fmla="*/ 201676 h 1759013"/>
              <a:gd name="connsiteX11" fmla="*/ 2514600 w 5600700"/>
              <a:gd name="connsiteY11" fmla="*/ 487426 h 1759013"/>
              <a:gd name="connsiteX12" fmla="*/ 2257425 w 5600700"/>
              <a:gd name="connsiteY12" fmla="*/ 587438 h 1759013"/>
              <a:gd name="connsiteX13" fmla="*/ 2128838 w 5600700"/>
              <a:gd name="connsiteY13" fmla="*/ 573151 h 1759013"/>
              <a:gd name="connsiteX14" fmla="*/ 2128838 w 5600700"/>
              <a:gd name="connsiteY14" fmla="*/ 1030351 h 1759013"/>
              <a:gd name="connsiteX15" fmla="*/ 2100263 w 5600700"/>
              <a:gd name="connsiteY15" fmla="*/ 1287526 h 1759013"/>
              <a:gd name="connsiteX16" fmla="*/ 2185988 w 5600700"/>
              <a:gd name="connsiteY16" fmla="*/ 1501838 h 1759013"/>
              <a:gd name="connsiteX17" fmla="*/ 2643188 w 5600700"/>
              <a:gd name="connsiteY17" fmla="*/ 1530413 h 1759013"/>
              <a:gd name="connsiteX18" fmla="*/ 3014663 w 5600700"/>
              <a:gd name="connsiteY18" fmla="*/ 1530413 h 1759013"/>
              <a:gd name="connsiteX19" fmla="*/ 3271838 w 5600700"/>
              <a:gd name="connsiteY19" fmla="*/ 901763 h 1759013"/>
              <a:gd name="connsiteX20" fmla="*/ 3214688 w 5600700"/>
              <a:gd name="connsiteY20" fmla="*/ 587438 h 1759013"/>
              <a:gd name="connsiteX21" fmla="*/ 2828925 w 5600700"/>
              <a:gd name="connsiteY21" fmla="*/ 587438 h 1759013"/>
              <a:gd name="connsiteX22" fmla="*/ 2757488 w 5600700"/>
              <a:gd name="connsiteY22" fmla="*/ 301688 h 1759013"/>
              <a:gd name="connsiteX23" fmla="*/ 2957513 w 5600700"/>
              <a:gd name="connsiteY23" fmla="*/ 44513 h 1759013"/>
              <a:gd name="connsiteX24" fmla="*/ 3486150 w 5600700"/>
              <a:gd name="connsiteY24" fmla="*/ 44513 h 1759013"/>
              <a:gd name="connsiteX25" fmla="*/ 3957638 w 5600700"/>
              <a:gd name="connsiteY25" fmla="*/ 244538 h 1759013"/>
              <a:gd name="connsiteX26" fmla="*/ 3786188 w 5600700"/>
              <a:gd name="connsiteY26" fmla="*/ 644588 h 1759013"/>
              <a:gd name="connsiteX27" fmla="*/ 3514725 w 5600700"/>
              <a:gd name="connsiteY27" fmla="*/ 658876 h 1759013"/>
              <a:gd name="connsiteX28" fmla="*/ 3457575 w 5600700"/>
              <a:gd name="connsiteY28" fmla="*/ 1201801 h 1759013"/>
              <a:gd name="connsiteX29" fmla="*/ 3471863 w 5600700"/>
              <a:gd name="connsiteY29" fmla="*/ 1530413 h 1759013"/>
              <a:gd name="connsiteX30" fmla="*/ 3843338 w 5600700"/>
              <a:gd name="connsiteY30" fmla="*/ 1659001 h 1759013"/>
              <a:gd name="connsiteX31" fmla="*/ 4157663 w 5600700"/>
              <a:gd name="connsiteY31" fmla="*/ 1644713 h 1759013"/>
              <a:gd name="connsiteX32" fmla="*/ 4543425 w 5600700"/>
              <a:gd name="connsiteY32" fmla="*/ 1401826 h 1759013"/>
              <a:gd name="connsiteX33" fmla="*/ 5257800 w 5600700"/>
              <a:gd name="connsiteY33" fmla="*/ 1487551 h 1759013"/>
              <a:gd name="connsiteX34" fmla="*/ 5600700 w 5600700"/>
              <a:gd name="connsiteY34" fmla="*/ 1759013 h 17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600700" h="1759013">
                <a:moveTo>
                  <a:pt x="0" y="1130363"/>
                </a:moveTo>
                <a:cubicBezTo>
                  <a:pt x="178594" y="1286335"/>
                  <a:pt x="357188" y="1442307"/>
                  <a:pt x="514350" y="1444688"/>
                </a:cubicBezTo>
                <a:cubicBezTo>
                  <a:pt x="671512" y="1447069"/>
                  <a:pt x="802481" y="1142270"/>
                  <a:pt x="942975" y="1144651"/>
                </a:cubicBezTo>
                <a:cubicBezTo>
                  <a:pt x="1083469" y="1147032"/>
                  <a:pt x="1207294" y="1456595"/>
                  <a:pt x="1357313" y="1458976"/>
                </a:cubicBezTo>
                <a:cubicBezTo>
                  <a:pt x="1507332" y="1461357"/>
                  <a:pt x="1747838" y="1308957"/>
                  <a:pt x="1843088" y="1158938"/>
                </a:cubicBezTo>
                <a:cubicBezTo>
                  <a:pt x="1938338" y="1008919"/>
                  <a:pt x="1969294" y="670782"/>
                  <a:pt x="1928813" y="558863"/>
                </a:cubicBezTo>
                <a:cubicBezTo>
                  <a:pt x="1888332" y="446944"/>
                  <a:pt x="1647825" y="561245"/>
                  <a:pt x="1600200" y="487426"/>
                </a:cubicBezTo>
                <a:cubicBezTo>
                  <a:pt x="1552575" y="413607"/>
                  <a:pt x="1559719" y="196913"/>
                  <a:pt x="1643063" y="115951"/>
                </a:cubicBezTo>
                <a:cubicBezTo>
                  <a:pt x="1726407" y="34989"/>
                  <a:pt x="1978819" y="11176"/>
                  <a:pt x="2100263" y="1651"/>
                </a:cubicBezTo>
                <a:cubicBezTo>
                  <a:pt x="2221707" y="-7874"/>
                  <a:pt x="2307431" y="25464"/>
                  <a:pt x="2371725" y="58801"/>
                </a:cubicBezTo>
                <a:cubicBezTo>
                  <a:pt x="2436019" y="92138"/>
                  <a:pt x="2462213" y="130239"/>
                  <a:pt x="2486025" y="201676"/>
                </a:cubicBezTo>
                <a:cubicBezTo>
                  <a:pt x="2509837" y="273113"/>
                  <a:pt x="2552700" y="423132"/>
                  <a:pt x="2514600" y="487426"/>
                </a:cubicBezTo>
                <a:cubicBezTo>
                  <a:pt x="2476500" y="551720"/>
                  <a:pt x="2321719" y="573151"/>
                  <a:pt x="2257425" y="587438"/>
                </a:cubicBezTo>
                <a:cubicBezTo>
                  <a:pt x="2193131" y="601725"/>
                  <a:pt x="2150269" y="499332"/>
                  <a:pt x="2128838" y="573151"/>
                </a:cubicBezTo>
                <a:cubicBezTo>
                  <a:pt x="2107407" y="646970"/>
                  <a:pt x="2133600" y="911289"/>
                  <a:pt x="2128838" y="1030351"/>
                </a:cubicBezTo>
                <a:cubicBezTo>
                  <a:pt x="2124076" y="1149413"/>
                  <a:pt x="2090738" y="1208945"/>
                  <a:pt x="2100263" y="1287526"/>
                </a:cubicBezTo>
                <a:cubicBezTo>
                  <a:pt x="2109788" y="1366107"/>
                  <a:pt x="2095500" y="1461357"/>
                  <a:pt x="2185988" y="1501838"/>
                </a:cubicBezTo>
                <a:cubicBezTo>
                  <a:pt x="2276476" y="1542319"/>
                  <a:pt x="2505076" y="1525651"/>
                  <a:pt x="2643188" y="1530413"/>
                </a:cubicBezTo>
                <a:cubicBezTo>
                  <a:pt x="2781300" y="1535175"/>
                  <a:pt x="2909888" y="1635188"/>
                  <a:pt x="3014663" y="1530413"/>
                </a:cubicBezTo>
                <a:cubicBezTo>
                  <a:pt x="3119438" y="1425638"/>
                  <a:pt x="3238501" y="1058925"/>
                  <a:pt x="3271838" y="901763"/>
                </a:cubicBezTo>
                <a:cubicBezTo>
                  <a:pt x="3305176" y="744600"/>
                  <a:pt x="3288507" y="639825"/>
                  <a:pt x="3214688" y="587438"/>
                </a:cubicBezTo>
                <a:cubicBezTo>
                  <a:pt x="3140869" y="535050"/>
                  <a:pt x="2905125" y="635063"/>
                  <a:pt x="2828925" y="587438"/>
                </a:cubicBezTo>
                <a:cubicBezTo>
                  <a:pt x="2752725" y="539813"/>
                  <a:pt x="2736057" y="392175"/>
                  <a:pt x="2757488" y="301688"/>
                </a:cubicBezTo>
                <a:cubicBezTo>
                  <a:pt x="2778919" y="211201"/>
                  <a:pt x="2836069" y="87375"/>
                  <a:pt x="2957513" y="44513"/>
                </a:cubicBezTo>
                <a:cubicBezTo>
                  <a:pt x="3078957" y="1650"/>
                  <a:pt x="3319462" y="11175"/>
                  <a:pt x="3486150" y="44513"/>
                </a:cubicBezTo>
                <a:cubicBezTo>
                  <a:pt x="3652838" y="77851"/>
                  <a:pt x="3907632" y="144526"/>
                  <a:pt x="3957638" y="244538"/>
                </a:cubicBezTo>
                <a:cubicBezTo>
                  <a:pt x="4007644" y="344550"/>
                  <a:pt x="3860007" y="575532"/>
                  <a:pt x="3786188" y="644588"/>
                </a:cubicBezTo>
                <a:cubicBezTo>
                  <a:pt x="3712369" y="713644"/>
                  <a:pt x="3569494" y="566007"/>
                  <a:pt x="3514725" y="658876"/>
                </a:cubicBezTo>
                <a:cubicBezTo>
                  <a:pt x="3459956" y="751745"/>
                  <a:pt x="3464719" y="1056545"/>
                  <a:pt x="3457575" y="1201801"/>
                </a:cubicBezTo>
                <a:cubicBezTo>
                  <a:pt x="3450431" y="1347057"/>
                  <a:pt x="3407569" y="1454213"/>
                  <a:pt x="3471863" y="1530413"/>
                </a:cubicBezTo>
                <a:cubicBezTo>
                  <a:pt x="3536157" y="1606613"/>
                  <a:pt x="3729038" y="1639951"/>
                  <a:pt x="3843338" y="1659001"/>
                </a:cubicBezTo>
                <a:cubicBezTo>
                  <a:pt x="3957638" y="1678051"/>
                  <a:pt x="4040982" y="1687576"/>
                  <a:pt x="4157663" y="1644713"/>
                </a:cubicBezTo>
                <a:cubicBezTo>
                  <a:pt x="4274344" y="1601851"/>
                  <a:pt x="4360069" y="1428020"/>
                  <a:pt x="4543425" y="1401826"/>
                </a:cubicBezTo>
                <a:cubicBezTo>
                  <a:pt x="4726781" y="1375632"/>
                  <a:pt x="5081588" y="1428020"/>
                  <a:pt x="5257800" y="1487551"/>
                </a:cubicBezTo>
                <a:cubicBezTo>
                  <a:pt x="5434012" y="1547082"/>
                  <a:pt x="5600700" y="1759013"/>
                  <a:pt x="5600700" y="1759013"/>
                </a:cubicBezTo>
              </a:path>
            </a:pathLst>
          </a:cu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 rot="2582129">
            <a:off x="4175871" y="1680875"/>
            <a:ext cx="974692" cy="1457325"/>
          </a:xfrm>
          <a:prstGeom prst="mo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oon 28"/>
          <p:cNvSpPr/>
          <p:nvPr/>
        </p:nvSpPr>
        <p:spPr>
          <a:xfrm rot="2582129">
            <a:off x="504017" y="4963218"/>
            <a:ext cx="420884" cy="629291"/>
          </a:xfrm>
          <a:prstGeom prst="mo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53772" y="5752883"/>
            <a:ext cx="101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RNA-BP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809725" y="5752883"/>
            <a:ext cx="124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RNA tag</a:t>
            </a:r>
          </a:p>
          <a:p>
            <a:r>
              <a:rPr lang="en-US" dirty="0" smtClean="0"/>
              <a:t>(biotin)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490512" y="5752883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lncRNA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571706" y="5221719"/>
            <a:ext cx="397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Y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rot="8100000">
            <a:off x="3684229" y="1220556"/>
            <a:ext cx="68800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/>
              <a:t>Y</a:t>
            </a:r>
            <a:endParaRPr lang="en-US" sz="3600" dirty="0"/>
          </a:p>
        </p:txBody>
      </p:sp>
      <p:sp>
        <p:nvSpPr>
          <p:cNvPr id="35" name="TextBox 34"/>
          <p:cNvSpPr txBox="1"/>
          <p:nvPr/>
        </p:nvSpPr>
        <p:spPr>
          <a:xfrm>
            <a:off x="1252262" y="5752883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antibody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794502" y="1209663"/>
            <a:ext cx="119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RIP-seq</a:t>
            </a:r>
          </a:p>
          <a:p>
            <a:r>
              <a:rPr lang="en-US" dirty="0" smtClean="0"/>
              <a:t>CLIP-seq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324448" y="3202074"/>
            <a:ext cx="3548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RNA-pull down assay followed by mass spectrometry and / or sequencing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6723676" y="2695318"/>
            <a:ext cx="407343" cy="707824"/>
            <a:chOff x="7222188" y="3001190"/>
            <a:chExt cx="407343" cy="707824"/>
          </a:xfrm>
        </p:grpSpPr>
        <p:sp>
          <p:nvSpPr>
            <p:cNvPr id="38" name="Moon 37"/>
            <p:cNvSpPr/>
            <p:nvPr/>
          </p:nvSpPr>
          <p:spPr>
            <a:xfrm rot="5400000">
              <a:off x="7228571" y="3350771"/>
              <a:ext cx="387576" cy="328909"/>
            </a:xfrm>
            <a:prstGeom prst="moon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222188" y="3001190"/>
              <a:ext cx="407343" cy="32785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92328" y="5009835"/>
            <a:ext cx="407343" cy="707824"/>
            <a:chOff x="7222188" y="3001190"/>
            <a:chExt cx="407343" cy="707824"/>
          </a:xfrm>
        </p:grpSpPr>
        <p:sp>
          <p:nvSpPr>
            <p:cNvPr id="42" name="Moon 41"/>
            <p:cNvSpPr/>
            <p:nvPr/>
          </p:nvSpPr>
          <p:spPr>
            <a:xfrm rot="5400000">
              <a:off x="7228571" y="3350771"/>
              <a:ext cx="387576" cy="328909"/>
            </a:xfrm>
            <a:prstGeom prst="moon">
              <a:avLst/>
            </a:prstGeom>
            <a:solidFill>
              <a:schemeClr val="bg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222188" y="3001190"/>
              <a:ext cx="407343" cy="32785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122386" y="5752883"/>
            <a:ext cx="2207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Streptavidin coupled to magnetic beads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7505393" y="5418888"/>
            <a:ext cx="1105207" cy="163365"/>
            <a:chOff x="1380792" y="4024287"/>
            <a:chExt cx="5348621" cy="790601"/>
          </a:xfrm>
        </p:grpSpPr>
        <p:sp>
          <p:nvSpPr>
            <p:cNvPr id="47" name="Freeform 46"/>
            <p:cNvSpPr/>
            <p:nvPr/>
          </p:nvSpPr>
          <p:spPr>
            <a:xfrm>
              <a:off x="1457325" y="4056502"/>
              <a:ext cx="5272088" cy="758386"/>
            </a:xfrm>
            <a:custGeom>
              <a:avLst/>
              <a:gdLst>
                <a:gd name="connsiteX0" fmla="*/ 0 w 5272088"/>
                <a:gd name="connsiteY0" fmla="*/ 229748 h 758386"/>
                <a:gd name="connsiteX1" fmla="*/ 571500 w 5272088"/>
                <a:gd name="connsiteY1" fmla="*/ 1148 h 758386"/>
                <a:gd name="connsiteX2" fmla="*/ 1014413 w 5272088"/>
                <a:gd name="connsiteY2" fmla="*/ 315473 h 758386"/>
                <a:gd name="connsiteX3" fmla="*/ 1543050 w 5272088"/>
                <a:gd name="connsiteY3" fmla="*/ 101161 h 758386"/>
                <a:gd name="connsiteX4" fmla="*/ 1985963 w 5272088"/>
                <a:gd name="connsiteY4" fmla="*/ 386911 h 758386"/>
                <a:gd name="connsiteX5" fmla="*/ 2528888 w 5272088"/>
                <a:gd name="connsiteY5" fmla="*/ 244036 h 758386"/>
                <a:gd name="connsiteX6" fmla="*/ 3071813 w 5272088"/>
                <a:gd name="connsiteY6" fmla="*/ 515498 h 758386"/>
                <a:gd name="connsiteX7" fmla="*/ 3786188 w 5272088"/>
                <a:gd name="connsiteY7" fmla="*/ 344048 h 758386"/>
                <a:gd name="connsiteX8" fmla="*/ 4243388 w 5272088"/>
                <a:gd name="connsiteY8" fmla="*/ 658373 h 758386"/>
                <a:gd name="connsiteX9" fmla="*/ 4829175 w 5272088"/>
                <a:gd name="connsiteY9" fmla="*/ 501211 h 758386"/>
                <a:gd name="connsiteX10" fmla="*/ 5272088 w 5272088"/>
                <a:gd name="connsiteY10" fmla="*/ 758386 h 758386"/>
                <a:gd name="connsiteX11" fmla="*/ 5272088 w 5272088"/>
                <a:gd name="connsiteY11" fmla="*/ 758386 h 75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2088" h="758386">
                  <a:moveTo>
                    <a:pt x="0" y="229748"/>
                  </a:moveTo>
                  <a:cubicBezTo>
                    <a:pt x="201215" y="108304"/>
                    <a:pt x="402431" y="-13139"/>
                    <a:pt x="571500" y="1148"/>
                  </a:cubicBezTo>
                  <a:cubicBezTo>
                    <a:pt x="740569" y="15435"/>
                    <a:pt x="852488" y="298804"/>
                    <a:pt x="1014413" y="315473"/>
                  </a:cubicBezTo>
                  <a:cubicBezTo>
                    <a:pt x="1176338" y="332142"/>
                    <a:pt x="1381125" y="89255"/>
                    <a:pt x="1543050" y="101161"/>
                  </a:cubicBezTo>
                  <a:cubicBezTo>
                    <a:pt x="1704975" y="113067"/>
                    <a:pt x="1821657" y="363099"/>
                    <a:pt x="1985963" y="386911"/>
                  </a:cubicBezTo>
                  <a:cubicBezTo>
                    <a:pt x="2150269" y="410723"/>
                    <a:pt x="2347913" y="222605"/>
                    <a:pt x="2528888" y="244036"/>
                  </a:cubicBezTo>
                  <a:cubicBezTo>
                    <a:pt x="2709863" y="265467"/>
                    <a:pt x="2862263" y="498829"/>
                    <a:pt x="3071813" y="515498"/>
                  </a:cubicBezTo>
                  <a:cubicBezTo>
                    <a:pt x="3281363" y="532167"/>
                    <a:pt x="3590926" y="320236"/>
                    <a:pt x="3786188" y="344048"/>
                  </a:cubicBezTo>
                  <a:cubicBezTo>
                    <a:pt x="3981450" y="367860"/>
                    <a:pt x="4069557" y="632179"/>
                    <a:pt x="4243388" y="658373"/>
                  </a:cubicBezTo>
                  <a:cubicBezTo>
                    <a:pt x="4417219" y="684567"/>
                    <a:pt x="4657725" y="484542"/>
                    <a:pt x="4829175" y="501211"/>
                  </a:cubicBezTo>
                  <a:cubicBezTo>
                    <a:pt x="5000625" y="517880"/>
                    <a:pt x="5272088" y="758386"/>
                    <a:pt x="5272088" y="758386"/>
                  </a:cubicBezTo>
                  <a:lnTo>
                    <a:pt x="5272088" y="758386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 rot="730998" flipV="1">
              <a:off x="1380792" y="4024287"/>
              <a:ext cx="5272088" cy="749125"/>
            </a:xfrm>
            <a:custGeom>
              <a:avLst/>
              <a:gdLst>
                <a:gd name="connsiteX0" fmla="*/ 0 w 5272088"/>
                <a:gd name="connsiteY0" fmla="*/ 229748 h 758386"/>
                <a:gd name="connsiteX1" fmla="*/ 571500 w 5272088"/>
                <a:gd name="connsiteY1" fmla="*/ 1148 h 758386"/>
                <a:gd name="connsiteX2" fmla="*/ 1014413 w 5272088"/>
                <a:gd name="connsiteY2" fmla="*/ 315473 h 758386"/>
                <a:gd name="connsiteX3" fmla="*/ 1543050 w 5272088"/>
                <a:gd name="connsiteY3" fmla="*/ 101161 h 758386"/>
                <a:gd name="connsiteX4" fmla="*/ 1985963 w 5272088"/>
                <a:gd name="connsiteY4" fmla="*/ 386911 h 758386"/>
                <a:gd name="connsiteX5" fmla="*/ 2528888 w 5272088"/>
                <a:gd name="connsiteY5" fmla="*/ 244036 h 758386"/>
                <a:gd name="connsiteX6" fmla="*/ 3071813 w 5272088"/>
                <a:gd name="connsiteY6" fmla="*/ 515498 h 758386"/>
                <a:gd name="connsiteX7" fmla="*/ 3786188 w 5272088"/>
                <a:gd name="connsiteY7" fmla="*/ 344048 h 758386"/>
                <a:gd name="connsiteX8" fmla="*/ 4243388 w 5272088"/>
                <a:gd name="connsiteY8" fmla="*/ 658373 h 758386"/>
                <a:gd name="connsiteX9" fmla="*/ 4829175 w 5272088"/>
                <a:gd name="connsiteY9" fmla="*/ 501211 h 758386"/>
                <a:gd name="connsiteX10" fmla="*/ 5272088 w 5272088"/>
                <a:gd name="connsiteY10" fmla="*/ 758386 h 758386"/>
                <a:gd name="connsiteX11" fmla="*/ 5272088 w 5272088"/>
                <a:gd name="connsiteY11" fmla="*/ 758386 h 75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2088" h="758386">
                  <a:moveTo>
                    <a:pt x="0" y="229748"/>
                  </a:moveTo>
                  <a:cubicBezTo>
                    <a:pt x="201215" y="108304"/>
                    <a:pt x="402431" y="-13139"/>
                    <a:pt x="571500" y="1148"/>
                  </a:cubicBezTo>
                  <a:cubicBezTo>
                    <a:pt x="740569" y="15435"/>
                    <a:pt x="852488" y="298804"/>
                    <a:pt x="1014413" y="315473"/>
                  </a:cubicBezTo>
                  <a:cubicBezTo>
                    <a:pt x="1176338" y="332142"/>
                    <a:pt x="1381125" y="89255"/>
                    <a:pt x="1543050" y="101161"/>
                  </a:cubicBezTo>
                  <a:cubicBezTo>
                    <a:pt x="1704975" y="113067"/>
                    <a:pt x="1821657" y="363099"/>
                    <a:pt x="1985963" y="386911"/>
                  </a:cubicBezTo>
                  <a:cubicBezTo>
                    <a:pt x="2150269" y="410723"/>
                    <a:pt x="2347913" y="222605"/>
                    <a:pt x="2528888" y="244036"/>
                  </a:cubicBezTo>
                  <a:cubicBezTo>
                    <a:pt x="2709863" y="265467"/>
                    <a:pt x="2862263" y="498829"/>
                    <a:pt x="3071813" y="515498"/>
                  </a:cubicBezTo>
                  <a:cubicBezTo>
                    <a:pt x="3281363" y="532167"/>
                    <a:pt x="3590926" y="320236"/>
                    <a:pt x="3786188" y="344048"/>
                  </a:cubicBezTo>
                  <a:cubicBezTo>
                    <a:pt x="3981450" y="367860"/>
                    <a:pt x="4069557" y="632179"/>
                    <a:pt x="4243388" y="658373"/>
                  </a:cubicBezTo>
                  <a:cubicBezTo>
                    <a:pt x="4417219" y="684567"/>
                    <a:pt x="4657725" y="484542"/>
                    <a:pt x="4829175" y="501211"/>
                  </a:cubicBezTo>
                  <a:cubicBezTo>
                    <a:pt x="5000625" y="517880"/>
                    <a:pt x="5272088" y="758386"/>
                    <a:pt x="5272088" y="758386"/>
                  </a:cubicBezTo>
                  <a:lnTo>
                    <a:pt x="5272088" y="758386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946902" y="3818699"/>
            <a:ext cx="5348621" cy="790601"/>
            <a:chOff x="1380792" y="4024287"/>
            <a:chExt cx="5348621" cy="790601"/>
          </a:xfrm>
        </p:grpSpPr>
        <p:sp>
          <p:nvSpPr>
            <p:cNvPr id="51" name="Freeform 50"/>
            <p:cNvSpPr/>
            <p:nvPr/>
          </p:nvSpPr>
          <p:spPr>
            <a:xfrm>
              <a:off x="1457325" y="4056502"/>
              <a:ext cx="5272088" cy="758386"/>
            </a:xfrm>
            <a:custGeom>
              <a:avLst/>
              <a:gdLst>
                <a:gd name="connsiteX0" fmla="*/ 0 w 5272088"/>
                <a:gd name="connsiteY0" fmla="*/ 229748 h 758386"/>
                <a:gd name="connsiteX1" fmla="*/ 571500 w 5272088"/>
                <a:gd name="connsiteY1" fmla="*/ 1148 h 758386"/>
                <a:gd name="connsiteX2" fmla="*/ 1014413 w 5272088"/>
                <a:gd name="connsiteY2" fmla="*/ 315473 h 758386"/>
                <a:gd name="connsiteX3" fmla="*/ 1543050 w 5272088"/>
                <a:gd name="connsiteY3" fmla="*/ 101161 h 758386"/>
                <a:gd name="connsiteX4" fmla="*/ 1985963 w 5272088"/>
                <a:gd name="connsiteY4" fmla="*/ 386911 h 758386"/>
                <a:gd name="connsiteX5" fmla="*/ 2528888 w 5272088"/>
                <a:gd name="connsiteY5" fmla="*/ 244036 h 758386"/>
                <a:gd name="connsiteX6" fmla="*/ 3071813 w 5272088"/>
                <a:gd name="connsiteY6" fmla="*/ 515498 h 758386"/>
                <a:gd name="connsiteX7" fmla="*/ 3786188 w 5272088"/>
                <a:gd name="connsiteY7" fmla="*/ 344048 h 758386"/>
                <a:gd name="connsiteX8" fmla="*/ 4243388 w 5272088"/>
                <a:gd name="connsiteY8" fmla="*/ 658373 h 758386"/>
                <a:gd name="connsiteX9" fmla="*/ 4829175 w 5272088"/>
                <a:gd name="connsiteY9" fmla="*/ 501211 h 758386"/>
                <a:gd name="connsiteX10" fmla="*/ 5272088 w 5272088"/>
                <a:gd name="connsiteY10" fmla="*/ 758386 h 758386"/>
                <a:gd name="connsiteX11" fmla="*/ 5272088 w 5272088"/>
                <a:gd name="connsiteY11" fmla="*/ 758386 h 75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2088" h="758386">
                  <a:moveTo>
                    <a:pt x="0" y="229748"/>
                  </a:moveTo>
                  <a:cubicBezTo>
                    <a:pt x="201215" y="108304"/>
                    <a:pt x="402431" y="-13139"/>
                    <a:pt x="571500" y="1148"/>
                  </a:cubicBezTo>
                  <a:cubicBezTo>
                    <a:pt x="740569" y="15435"/>
                    <a:pt x="852488" y="298804"/>
                    <a:pt x="1014413" y="315473"/>
                  </a:cubicBezTo>
                  <a:cubicBezTo>
                    <a:pt x="1176338" y="332142"/>
                    <a:pt x="1381125" y="89255"/>
                    <a:pt x="1543050" y="101161"/>
                  </a:cubicBezTo>
                  <a:cubicBezTo>
                    <a:pt x="1704975" y="113067"/>
                    <a:pt x="1821657" y="363099"/>
                    <a:pt x="1985963" y="386911"/>
                  </a:cubicBezTo>
                  <a:cubicBezTo>
                    <a:pt x="2150269" y="410723"/>
                    <a:pt x="2347913" y="222605"/>
                    <a:pt x="2528888" y="244036"/>
                  </a:cubicBezTo>
                  <a:cubicBezTo>
                    <a:pt x="2709863" y="265467"/>
                    <a:pt x="2862263" y="498829"/>
                    <a:pt x="3071813" y="515498"/>
                  </a:cubicBezTo>
                  <a:cubicBezTo>
                    <a:pt x="3281363" y="532167"/>
                    <a:pt x="3590926" y="320236"/>
                    <a:pt x="3786188" y="344048"/>
                  </a:cubicBezTo>
                  <a:cubicBezTo>
                    <a:pt x="3981450" y="367860"/>
                    <a:pt x="4069557" y="632179"/>
                    <a:pt x="4243388" y="658373"/>
                  </a:cubicBezTo>
                  <a:cubicBezTo>
                    <a:pt x="4417219" y="684567"/>
                    <a:pt x="4657725" y="484542"/>
                    <a:pt x="4829175" y="501211"/>
                  </a:cubicBezTo>
                  <a:cubicBezTo>
                    <a:pt x="5000625" y="517880"/>
                    <a:pt x="5272088" y="758386"/>
                    <a:pt x="5272088" y="758386"/>
                  </a:cubicBezTo>
                  <a:lnTo>
                    <a:pt x="5272088" y="758386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 rot="730998" flipV="1">
              <a:off x="1380792" y="4024287"/>
              <a:ext cx="5272088" cy="749125"/>
            </a:xfrm>
            <a:custGeom>
              <a:avLst/>
              <a:gdLst>
                <a:gd name="connsiteX0" fmla="*/ 0 w 5272088"/>
                <a:gd name="connsiteY0" fmla="*/ 229748 h 758386"/>
                <a:gd name="connsiteX1" fmla="*/ 571500 w 5272088"/>
                <a:gd name="connsiteY1" fmla="*/ 1148 h 758386"/>
                <a:gd name="connsiteX2" fmla="*/ 1014413 w 5272088"/>
                <a:gd name="connsiteY2" fmla="*/ 315473 h 758386"/>
                <a:gd name="connsiteX3" fmla="*/ 1543050 w 5272088"/>
                <a:gd name="connsiteY3" fmla="*/ 101161 h 758386"/>
                <a:gd name="connsiteX4" fmla="*/ 1985963 w 5272088"/>
                <a:gd name="connsiteY4" fmla="*/ 386911 h 758386"/>
                <a:gd name="connsiteX5" fmla="*/ 2528888 w 5272088"/>
                <a:gd name="connsiteY5" fmla="*/ 244036 h 758386"/>
                <a:gd name="connsiteX6" fmla="*/ 3071813 w 5272088"/>
                <a:gd name="connsiteY6" fmla="*/ 515498 h 758386"/>
                <a:gd name="connsiteX7" fmla="*/ 3786188 w 5272088"/>
                <a:gd name="connsiteY7" fmla="*/ 344048 h 758386"/>
                <a:gd name="connsiteX8" fmla="*/ 4243388 w 5272088"/>
                <a:gd name="connsiteY8" fmla="*/ 658373 h 758386"/>
                <a:gd name="connsiteX9" fmla="*/ 4829175 w 5272088"/>
                <a:gd name="connsiteY9" fmla="*/ 501211 h 758386"/>
                <a:gd name="connsiteX10" fmla="*/ 5272088 w 5272088"/>
                <a:gd name="connsiteY10" fmla="*/ 758386 h 758386"/>
                <a:gd name="connsiteX11" fmla="*/ 5272088 w 5272088"/>
                <a:gd name="connsiteY11" fmla="*/ 758386 h 75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2088" h="758386">
                  <a:moveTo>
                    <a:pt x="0" y="229748"/>
                  </a:moveTo>
                  <a:cubicBezTo>
                    <a:pt x="201215" y="108304"/>
                    <a:pt x="402431" y="-13139"/>
                    <a:pt x="571500" y="1148"/>
                  </a:cubicBezTo>
                  <a:cubicBezTo>
                    <a:pt x="740569" y="15435"/>
                    <a:pt x="852488" y="298804"/>
                    <a:pt x="1014413" y="315473"/>
                  </a:cubicBezTo>
                  <a:cubicBezTo>
                    <a:pt x="1176338" y="332142"/>
                    <a:pt x="1381125" y="89255"/>
                    <a:pt x="1543050" y="101161"/>
                  </a:cubicBezTo>
                  <a:cubicBezTo>
                    <a:pt x="1704975" y="113067"/>
                    <a:pt x="1821657" y="363099"/>
                    <a:pt x="1985963" y="386911"/>
                  </a:cubicBezTo>
                  <a:cubicBezTo>
                    <a:pt x="2150269" y="410723"/>
                    <a:pt x="2347913" y="222605"/>
                    <a:pt x="2528888" y="244036"/>
                  </a:cubicBezTo>
                  <a:cubicBezTo>
                    <a:pt x="2709863" y="265467"/>
                    <a:pt x="2862263" y="498829"/>
                    <a:pt x="3071813" y="515498"/>
                  </a:cubicBezTo>
                  <a:cubicBezTo>
                    <a:pt x="3281363" y="532167"/>
                    <a:pt x="3590926" y="320236"/>
                    <a:pt x="3786188" y="344048"/>
                  </a:cubicBezTo>
                  <a:cubicBezTo>
                    <a:pt x="3981450" y="367860"/>
                    <a:pt x="4069557" y="632179"/>
                    <a:pt x="4243388" y="658373"/>
                  </a:cubicBezTo>
                  <a:cubicBezTo>
                    <a:pt x="4417219" y="684567"/>
                    <a:pt x="4657725" y="484542"/>
                    <a:pt x="4829175" y="501211"/>
                  </a:cubicBezTo>
                  <a:cubicBezTo>
                    <a:pt x="5000625" y="517880"/>
                    <a:pt x="5272088" y="758386"/>
                    <a:pt x="5272088" y="758386"/>
                  </a:cubicBezTo>
                  <a:lnTo>
                    <a:pt x="5272088" y="758386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500048" y="5752883"/>
            <a:ext cx="1343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DNA or </a:t>
            </a:r>
          </a:p>
          <a:p>
            <a:r>
              <a:rPr lang="en-US" dirty="0" smtClean="0"/>
              <a:t>chromatin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939551" y="5752883"/>
            <a:ext cx="93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RNA</a:t>
            </a:r>
            <a:endParaRPr lang="en-US" dirty="0"/>
          </a:p>
        </p:txBody>
      </p:sp>
      <p:sp>
        <p:nvSpPr>
          <p:cNvPr id="59" name="Freeform 58"/>
          <p:cNvSpPr/>
          <p:nvPr/>
        </p:nvSpPr>
        <p:spPr>
          <a:xfrm>
            <a:off x="5414963" y="1285875"/>
            <a:ext cx="2586037" cy="2617422"/>
          </a:xfrm>
          <a:custGeom>
            <a:avLst/>
            <a:gdLst>
              <a:gd name="connsiteX0" fmla="*/ 0 w 2586037"/>
              <a:gd name="connsiteY0" fmla="*/ 57150 h 2617422"/>
              <a:gd name="connsiteX1" fmla="*/ 428625 w 2586037"/>
              <a:gd name="connsiteY1" fmla="*/ 157163 h 2617422"/>
              <a:gd name="connsiteX2" fmla="*/ 428625 w 2586037"/>
              <a:gd name="connsiteY2" fmla="*/ 557213 h 2617422"/>
              <a:gd name="connsiteX3" fmla="*/ 314325 w 2586037"/>
              <a:gd name="connsiteY3" fmla="*/ 1000125 h 2617422"/>
              <a:gd name="connsiteX4" fmla="*/ 371475 w 2586037"/>
              <a:gd name="connsiteY4" fmla="*/ 1028700 h 2617422"/>
              <a:gd name="connsiteX5" fmla="*/ 700087 w 2586037"/>
              <a:gd name="connsiteY5" fmla="*/ 1114425 h 2617422"/>
              <a:gd name="connsiteX6" fmla="*/ 914400 w 2586037"/>
              <a:gd name="connsiteY6" fmla="*/ 1328738 h 2617422"/>
              <a:gd name="connsiteX7" fmla="*/ 857250 w 2586037"/>
              <a:gd name="connsiteY7" fmla="*/ 1657350 h 2617422"/>
              <a:gd name="connsiteX8" fmla="*/ 714375 w 2586037"/>
              <a:gd name="connsiteY8" fmla="*/ 1885950 h 2617422"/>
              <a:gd name="connsiteX9" fmla="*/ 614362 w 2586037"/>
              <a:gd name="connsiteY9" fmla="*/ 1900238 h 2617422"/>
              <a:gd name="connsiteX10" fmla="*/ 571500 w 2586037"/>
              <a:gd name="connsiteY10" fmla="*/ 2543175 h 2617422"/>
              <a:gd name="connsiteX11" fmla="*/ 685800 w 2586037"/>
              <a:gd name="connsiteY11" fmla="*/ 2543175 h 2617422"/>
              <a:gd name="connsiteX12" fmla="*/ 700087 w 2586037"/>
              <a:gd name="connsiteY12" fmla="*/ 2000250 h 2617422"/>
              <a:gd name="connsiteX13" fmla="*/ 900112 w 2586037"/>
              <a:gd name="connsiteY13" fmla="*/ 1885950 h 2617422"/>
              <a:gd name="connsiteX14" fmla="*/ 1028700 w 2586037"/>
              <a:gd name="connsiteY14" fmla="*/ 1328738 h 2617422"/>
              <a:gd name="connsiteX15" fmla="*/ 1314450 w 2586037"/>
              <a:gd name="connsiteY15" fmla="*/ 1128713 h 2617422"/>
              <a:gd name="connsiteX16" fmla="*/ 1385887 w 2586037"/>
              <a:gd name="connsiteY16" fmla="*/ 1085850 h 2617422"/>
              <a:gd name="connsiteX17" fmla="*/ 1343025 w 2586037"/>
              <a:gd name="connsiteY17" fmla="*/ 657225 h 2617422"/>
              <a:gd name="connsiteX18" fmla="*/ 1857375 w 2586037"/>
              <a:gd name="connsiteY18" fmla="*/ 471488 h 2617422"/>
              <a:gd name="connsiteX19" fmla="*/ 2157412 w 2586037"/>
              <a:gd name="connsiteY19" fmla="*/ 228600 h 2617422"/>
              <a:gd name="connsiteX20" fmla="*/ 2586037 w 2586037"/>
              <a:gd name="connsiteY20" fmla="*/ 0 h 261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86037" h="2617422">
                <a:moveTo>
                  <a:pt x="0" y="57150"/>
                </a:moveTo>
                <a:cubicBezTo>
                  <a:pt x="178594" y="65484"/>
                  <a:pt x="357188" y="73819"/>
                  <a:pt x="428625" y="157163"/>
                </a:cubicBezTo>
                <a:cubicBezTo>
                  <a:pt x="500062" y="240507"/>
                  <a:pt x="447675" y="416719"/>
                  <a:pt x="428625" y="557213"/>
                </a:cubicBezTo>
                <a:cubicBezTo>
                  <a:pt x="409575" y="697707"/>
                  <a:pt x="323850" y="921544"/>
                  <a:pt x="314325" y="1000125"/>
                </a:cubicBezTo>
                <a:cubicBezTo>
                  <a:pt x="304800" y="1078706"/>
                  <a:pt x="307181" y="1009650"/>
                  <a:pt x="371475" y="1028700"/>
                </a:cubicBezTo>
                <a:cubicBezTo>
                  <a:pt x="435769" y="1047750"/>
                  <a:pt x="609600" y="1064419"/>
                  <a:pt x="700087" y="1114425"/>
                </a:cubicBezTo>
                <a:cubicBezTo>
                  <a:pt x="790574" y="1164431"/>
                  <a:pt x="888206" y="1238251"/>
                  <a:pt x="914400" y="1328738"/>
                </a:cubicBezTo>
                <a:cubicBezTo>
                  <a:pt x="940594" y="1419225"/>
                  <a:pt x="890588" y="1564481"/>
                  <a:pt x="857250" y="1657350"/>
                </a:cubicBezTo>
                <a:cubicBezTo>
                  <a:pt x="823913" y="1750219"/>
                  <a:pt x="754856" y="1845469"/>
                  <a:pt x="714375" y="1885950"/>
                </a:cubicBezTo>
                <a:cubicBezTo>
                  <a:pt x="673894" y="1926431"/>
                  <a:pt x="638174" y="1790701"/>
                  <a:pt x="614362" y="1900238"/>
                </a:cubicBezTo>
                <a:cubicBezTo>
                  <a:pt x="590550" y="2009775"/>
                  <a:pt x="559594" y="2436019"/>
                  <a:pt x="571500" y="2543175"/>
                </a:cubicBezTo>
                <a:cubicBezTo>
                  <a:pt x="583406" y="2650331"/>
                  <a:pt x="664369" y="2633662"/>
                  <a:pt x="685800" y="2543175"/>
                </a:cubicBezTo>
                <a:cubicBezTo>
                  <a:pt x="707231" y="2452688"/>
                  <a:pt x="664368" y="2109788"/>
                  <a:pt x="700087" y="2000250"/>
                </a:cubicBezTo>
                <a:cubicBezTo>
                  <a:pt x="735806" y="1890713"/>
                  <a:pt x="845343" y="1997869"/>
                  <a:pt x="900112" y="1885950"/>
                </a:cubicBezTo>
                <a:cubicBezTo>
                  <a:pt x="954881" y="1774031"/>
                  <a:pt x="959644" y="1454944"/>
                  <a:pt x="1028700" y="1328738"/>
                </a:cubicBezTo>
                <a:cubicBezTo>
                  <a:pt x="1097756" y="1202532"/>
                  <a:pt x="1254919" y="1169194"/>
                  <a:pt x="1314450" y="1128713"/>
                </a:cubicBezTo>
                <a:cubicBezTo>
                  <a:pt x="1373981" y="1088232"/>
                  <a:pt x="1381124" y="1164431"/>
                  <a:pt x="1385887" y="1085850"/>
                </a:cubicBezTo>
                <a:cubicBezTo>
                  <a:pt x="1390650" y="1007269"/>
                  <a:pt x="1264444" y="759619"/>
                  <a:pt x="1343025" y="657225"/>
                </a:cubicBezTo>
                <a:cubicBezTo>
                  <a:pt x="1421606" y="554831"/>
                  <a:pt x="1721644" y="542926"/>
                  <a:pt x="1857375" y="471488"/>
                </a:cubicBezTo>
                <a:cubicBezTo>
                  <a:pt x="1993106" y="400051"/>
                  <a:pt x="2035968" y="307181"/>
                  <a:pt x="2157412" y="228600"/>
                </a:cubicBezTo>
                <a:cubicBezTo>
                  <a:pt x="2278856" y="150019"/>
                  <a:pt x="2586037" y="0"/>
                  <a:pt x="2586037" y="0"/>
                </a:cubicBezTo>
              </a:path>
            </a:pathLst>
          </a:cu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9062795" y="5263908"/>
            <a:ext cx="509830" cy="516018"/>
          </a:xfrm>
          <a:custGeom>
            <a:avLst/>
            <a:gdLst>
              <a:gd name="connsiteX0" fmla="*/ 0 w 2586037"/>
              <a:gd name="connsiteY0" fmla="*/ 57150 h 2617422"/>
              <a:gd name="connsiteX1" fmla="*/ 428625 w 2586037"/>
              <a:gd name="connsiteY1" fmla="*/ 157163 h 2617422"/>
              <a:gd name="connsiteX2" fmla="*/ 428625 w 2586037"/>
              <a:gd name="connsiteY2" fmla="*/ 557213 h 2617422"/>
              <a:gd name="connsiteX3" fmla="*/ 314325 w 2586037"/>
              <a:gd name="connsiteY3" fmla="*/ 1000125 h 2617422"/>
              <a:gd name="connsiteX4" fmla="*/ 371475 w 2586037"/>
              <a:gd name="connsiteY4" fmla="*/ 1028700 h 2617422"/>
              <a:gd name="connsiteX5" fmla="*/ 700087 w 2586037"/>
              <a:gd name="connsiteY5" fmla="*/ 1114425 h 2617422"/>
              <a:gd name="connsiteX6" fmla="*/ 914400 w 2586037"/>
              <a:gd name="connsiteY6" fmla="*/ 1328738 h 2617422"/>
              <a:gd name="connsiteX7" fmla="*/ 857250 w 2586037"/>
              <a:gd name="connsiteY7" fmla="*/ 1657350 h 2617422"/>
              <a:gd name="connsiteX8" fmla="*/ 714375 w 2586037"/>
              <a:gd name="connsiteY8" fmla="*/ 1885950 h 2617422"/>
              <a:gd name="connsiteX9" fmla="*/ 614362 w 2586037"/>
              <a:gd name="connsiteY9" fmla="*/ 1900238 h 2617422"/>
              <a:gd name="connsiteX10" fmla="*/ 571500 w 2586037"/>
              <a:gd name="connsiteY10" fmla="*/ 2543175 h 2617422"/>
              <a:gd name="connsiteX11" fmla="*/ 685800 w 2586037"/>
              <a:gd name="connsiteY11" fmla="*/ 2543175 h 2617422"/>
              <a:gd name="connsiteX12" fmla="*/ 700087 w 2586037"/>
              <a:gd name="connsiteY12" fmla="*/ 2000250 h 2617422"/>
              <a:gd name="connsiteX13" fmla="*/ 900112 w 2586037"/>
              <a:gd name="connsiteY13" fmla="*/ 1885950 h 2617422"/>
              <a:gd name="connsiteX14" fmla="*/ 1028700 w 2586037"/>
              <a:gd name="connsiteY14" fmla="*/ 1328738 h 2617422"/>
              <a:gd name="connsiteX15" fmla="*/ 1314450 w 2586037"/>
              <a:gd name="connsiteY15" fmla="*/ 1128713 h 2617422"/>
              <a:gd name="connsiteX16" fmla="*/ 1385887 w 2586037"/>
              <a:gd name="connsiteY16" fmla="*/ 1085850 h 2617422"/>
              <a:gd name="connsiteX17" fmla="*/ 1343025 w 2586037"/>
              <a:gd name="connsiteY17" fmla="*/ 657225 h 2617422"/>
              <a:gd name="connsiteX18" fmla="*/ 1857375 w 2586037"/>
              <a:gd name="connsiteY18" fmla="*/ 471488 h 2617422"/>
              <a:gd name="connsiteX19" fmla="*/ 2157412 w 2586037"/>
              <a:gd name="connsiteY19" fmla="*/ 228600 h 2617422"/>
              <a:gd name="connsiteX20" fmla="*/ 2586037 w 2586037"/>
              <a:gd name="connsiteY20" fmla="*/ 0 h 261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86037" h="2617422">
                <a:moveTo>
                  <a:pt x="0" y="57150"/>
                </a:moveTo>
                <a:cubicBezTo>
                  <a:pt x="178594" y="65484"/>
                  <a:pt x="357188" y="73819"/>
                  <a:pt x="428625" y="157163"/>
                </a:cubicBezTo>
                <a:cubicBezTo>
                  <a:pt x="500062" y="240507"/>
                  <a:pt x="447675" y="416719"/>
                  <a:pt x="428625" y="557213"/>
                </a:cubicBezTo>
                <a:cubicBezTo>
                  <a:pt x="409575" y="697707"/>
                  <a:pt x="323850" y="921544"/>
                  <a:pt x="314325" y="1000125"/>
                </a:cubicBezTo>
                <a:cubicBezTo>
                  <a:pt x="304800" y="1078706"/>
                  <a:pt x="307181" y="1009650"/>
                  <a:pt x="371475" y="1028700"/>
                </a:cubicBezTo>
                <a:cubicBezTo>
                  <a:pt x="435769" y="1047750"/>
                  <a:pt x="609600" y="1064419"/>
                  <a:pt x="700087" y="1114425"/>
                </a:cubicBezTo>
                <a:cubicBezTo>
                  <a:pt x="790574" y="1164431"/>
                  <a:pt x="888206" y="1238251"/>
                  <a:pt x="914400" y="1328738"/>
                </a:cubicBezTo>
                <a:cubicBezTo>
                  <a:pt x="940594" y="1419225"/>
                  <a:pt x="890588" y="1564481"/>
                  <a:pt x="857250" y="1657350"/>
                </a:cubicBezTo>
                <a:cubicBezTo>
                  <a:pt x="823913" y="1750219"/>
                  <a:pt x="754856" y="1845469"/>
                  <a:pt x="714375" y="1885950"/>
                </a:cubicBezTo>
                <a:cubicBezTo>
                  <a:pt x="673894" y="1926431"/>
                  <a:pt x="638174" y="1790701"/>
                  <a:pt x="614362" y="1900238"/>
                </a:cubicBezTo>
                <a:cubicBezTo>
                  <a:pt x="590550" y="2009775"/>
                  <a:pt x="559594" y="2436019"/>
                  <a:pt x="571500" y="2543175"/>
                </a:cubicBezTo>
                <a:cubicBezTo>
                  <a:pt x="583406" y="2650331"/>
                  <a:pt x="664369" y="2633662"/>
                  <a:pt x="685800" y="2543175"/>
                </a:cubicBezTo>
                <a:cubicBezTo>
                  <a:pt x="707231" y="2452688"/>
                  <a:pt x="664368" y="2109788"/>
                  <a:pt x="700087" y="2000250"/>
                </a:cubicBezTo>
                <a:cubicBezTo>
                  <a:pt x="735806" y="1890713"/>
                  <a:pt x="845343" y="1997869"/>
                  <a:pt x="900112" y="1885950"/>
                </a:cubicBezTo>
                <a:cubicBezTo>
                  <a:pt x="954881" y="1774031"/>
                  <a:pt x="959644" y="1454944"/>
                  <a:pt x="1028700" y="1328738"/>
                </a:cubicBezTo>
                <a:cubicBezTo>
                  <a:pt x="1097756" y="1202532"/>
                  <a:pt x="1254919" y="1169194"/>
                  <a:pt x="1314450" y="1128713"/>
                </a:cubicBezTo>
                <a:cubicBezTo>
                  <a:pt x="1373981" y="1088232"/>
                  <a:pt x="1381124" y="1164431"/>
                  <a:pt x="1385887" y="1085850"/>
                </a:cubicBezTo>
                <a:cubicBezTo>
                  <a:pt x="1390650" y="1007269"/>
                  <a:pt x="1264444" y="759619"/>
                  <a:pt x="1343025" y="657225"/>
                </a:cubicBezTo>
                <a:cubicBezTo>
                  <a:pt x="1421606" y="554831"/>
                  <a:pt x="1721644" y="542926"/>
                  <a:pt x="1857375" y="471488"/>
                </a:cubicBezTo>
                <a:cubicBezTo>
                  <a:pt x="1993106" y="400051"/>
                  <a:pt x="2035968" y="307181"/>
                  <a:pt x="2157412" y="228600"/>
                </a:cubicBezTo>
                <a:cubicBezTo>
                  <a:pt x="2278856" y="150019"/>
                  <a:pt x="2586037" y="0"/>
                  <a:pt x="2586037" y="0"/>
                </a:cubicBez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52" y="427749"/>
            <a:ext cx="10515600" cy="4351338"/>
          </a:xfrm>
        </p:spPr>
        <p:txBody>
          <a:bodyPr>
            <a:noAutofit/>
          </a:bodyPr>
          <a:lstStyle/>
          <a:p>
            <a:endParaRPr lang="en-US" sz="1050" dirty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4" name="AutoShape 8" descr="ata:image/png;base64,iVBORw0KGgoAAAANSUhEUgAAAQMAAADCCAMAAAB6zFdcAAACVVBMVEX///8/P9Ipzykr2CsoyCgoyij"/>
          <p:cNvSpPr>
            <a:spLocks noChangeAspect="1" noChangeArrowheads="1"/>
          </p:cNvSpPr>
          <p:nvPr/>
        </p:nvSpPr>
        <p:spPr bwMode="auto">
          <a:xfrm>
            <a:off x="152399" y="152399"/>
            <a:ext cx="3746937" cy="37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6472"/>
            <a:ext cx="12192000" cy="54198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86610" y="72730"/>
            <a:ext cx="8361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mtClean="0"/>
              <a:t>ENCODE: Encyclopedia of DNA Elements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39486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1510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Short bash tutorial </a:t>
            </a:r>
            <a:br>
              <a:rPr lang="en-US" dirty="0" smtClean="0"/>
            </a:br>
            <a:r>
              <a:rPr lang="en-US" dirty="0" smtClean="0"/>
              <a:t>with ENCODE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6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38282" y="6167335"/>
            <a:ext cx="1689370" cy="1945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87056" y="6167336"/>
            <a:ext cx="1812587" cy="194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Antisense</a:t>
            </a:r>
            <a:endParaRPr lang="en-US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/>
          </p:nvPr>
        </p:nvGraphicFramePr>
        <p:xfrm>
          <a:off x="4260717" y="-479681"/>
          <a:ext cx="7691336" cy="6647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/>
          </p:nvPr>
        </p:nvGraphicFramePr>
        <p:xfrm>
          <a:off x="7487056" y="894945"/>
          <a:ext cx="4049949" cy="2509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249056" y="2657356"/>
            <a:ext cx="3151762" cy="1945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46615" y="513972"/>
            <a:ext cx="1080000" cy="108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185147" y="781268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1335723" y="512600"/>
            <a:ext cx="1167956" cy="10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TextBox 22"/>
          <p:cNvSpPr txBox="1"/>
          <p:nvPr/>
        </p:nvSpPr>
        <p:spPr>
          <a:xfrm>
            <a:off x="1117982" y="833161"/>
            <a:ext cx="114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HNRNPH1</a:t>
            </a:r>
            <a:br>
              <a:rPr lang="en-US" sz="1200" dirty="0" smtClean="0"/>
            </a:br>
            <a:r>
              <a:rPr lang="en-US" sz="1200" dirty="0" smtClean="0"/>
              <a:t>FUBP3</a:t>
            </a:r>
            <a:br>
              <a:rPr lang="en-US" sz="1200" dirty="0" smtClean="0"/>
            </a:br>
            <a:r>
              <a:rPr lang="en-US" sz="1200" dirty="0" smtClean="0"/>
              <a:t>PUM2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96581" y="281768"/>
            <a:ext cx="1334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ENCODE CLIP/RIP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02953" y="281768"/>
            <a:ext cx="1601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RNA pull-down Lee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1752" y="709725"/>
            <a:ext cx="538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409</a:t>
            </a:r>
            <a:endParaRPr 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1499048" y="1590703"/>
            <a:ext cx="594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439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034946" y="666398"/>
            <a:ext cx="594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364</a:t>
            </a:r>
            <a:endParaRPr lang="en-US" sz="12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4"/>
          <a:stretch/>
        </p:blipFill>
        <p:spPr>
          <a:xfrm>
            <a:off x="2434768" y="4127253"/>
            <a:ext cx="2261938" cy="25786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16"/>
          <a:stretch/>
        </p:blipFill>
        <p:spPr>
          <a:xfrm>
            <a:off x="143813" y="4164467"/>
            <a:ext cx="2290955" cy="254145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9742" y="4349133"/>
            <a:ext cx="117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FUBP3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2924034" y="4355608"/>
            <a:ext cx="117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PUM2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64309" y="1794311"/>
            <a:ext cx="1601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540E6"/>
                </a:solidFill>
              </a:rPr>
              <a:t>RNA pull-down </a:t>
            </a:r>
            <a:r>
              <a:rPr lang="en-US" sz="1200" dirty="0" err="1" smtClean="0">
                <a:solidFill>
                  <a:srgbClr val="4540E6"/>
                </a:solidFill>
              </a:rPr>
              <a:t>Tichon</a:t>
            </a:r>
            <a:endParaRPr lang="en-US" sz="1200" dirty="0">
              <a:solidFill>
                <a:srgbClr val="4540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2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3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3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0"/>
            <a:ext cx="8315325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6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1"/>
            <a:ext cx="12192000" cy="556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5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630"/>
            <a:ext cx="12192000" cy="54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2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599"/>
            <a:ext cx="12192000" cy="59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2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3</a:t>
            </a:fld>
            <a:endParaRPr lang="en-US"/>
          </a:p>
        </p:txBody>
      </p:sp>
      <p:pic>
        <p:nvPicPr>
          <p:cNvPr id="7170" name="Picture 2" descr="ttps://ars.els-cdn.com/content/image/1-s2.0-S0014579311003395-gr1_l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201524" cy="64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" y="1162103"/>
            <a:ext cx="5411787" cy="23954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54769" y="6427113"/>
            <a:ext cx="727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hlinkClick r:id="rId5"/>
              </a:rPr>
              <a:t>http://www.i-sis.org.uk/Noncoding_RNA_and_evolution_of_complexity.php</a:t>
            </a:r>
            <a:endParaRPr lang="en-US" sz="1100" dirty="0" smtClean="0"/>
          </a:p>
          <a:p>
            <a:r>
              <a:rPr lang="en-US" sz="1100" dirty="0" smtClean="0"/>
              <a:t>Adapted from </a:t>
            </a:r>
            <a:r>
              <a:rPr lang="en-US" sz="1100" dirty="0" err="1" smtClean="0"/>
              <a:t>Mattick</a:t>
            </a:r>
            <a:r>
              <a:rPr lang="en-US" sz="1100" dirty="0" smtClean="0"/>
              <a:t> JS., FEBS Letters 2011.</a:t>
            </a:r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1457325" y="0"/>
            <a:ext cx="7900988" cy="1200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The increase in non-coding DNA in evolution correlates with increase in developmental complexity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94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00004813"/>
              </p:ext>
            </p:extLst>
          </p:nvPr>
        </p:nvGraphicFramePr>
        <p:xfrm>
          <a:off x="3473023" y="872458"/>
          <a:ext cx="4120055" cy="5485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/>
          <p:cNvSpPr/>
          <p:nvPr/>
        </p:nvSpPr>
        <p:spPr>
          <a:xfrm>
            <a:off x="391176" y="877291"/>
            <a:ext cx="3413408" cy="44662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mRNA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AutoShape 4" descr="mage result for protein dimer"/>
          <p:cNvSpPr>
            <a:spLocks noChangeAspect="1" noChangeArrowheads="1"/>
          </p:cNvSpPr>
          <p:nvPr/>
        </p:nvSpPr>
        <p:spPr bwMode="auto">
          <a:xfrm>
            <a:off x="314336" y="3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" descr="mage result for protein molecule"/>
          <p:cNvSpPr>
            <a:spLocks noChangeAspect="1" noChangeArrowheads="1"/>
          </p:cNvSpPr>
          <p:nvPr/>
        </p:nvSpPr>
        <p:spPr bwMode="auto">
          <a:xfrm>
            <a:off x="491697" y="2016335"/>
            <a:ext cx="14954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004420078"/>
              </p:ext>
            </p:extLst>
          </p:nvPr>
        </p:nvGraphicFramePr>
        <p:xfrm>
          <a:off x="7169067" y="872458"/>
          <a:ext cx="4818146" cy="5483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5" name="Oval 24"/>
          <p:cNvSpPr/>
          <p:nvPr/>
        </p:nvSpPr>
        <p:spPr>
          <a:xfrm>
            <a:off x="1272999" y="2248786"/>
            <a:ext cx="570100" cy="89746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279975" y="2955880"/>
            <a:ext cx="554748" cy="24506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flipV="1">
            <a:off x="1424649" y="2399630"/>
            <a:ext cx="261287" cy="495768"/>
          </a:xfrm>
          <a:custGeom>
            <a:avLst/>
            <a:gdLst>
              <a:gd name="connsiteX0" fmla="*/ 0 w 671513"/>
              <a:gd name="connsiteY0" fmla="*/ 633264 h 718989"/>
              <a:gd name="connsiteX1" fmla="*/ 171450 w 671513"/>
              <a:gd name="connsiteY1" fmla="*/ 647552 h 718989"/>
              <a:gd name="connsiteX2" fmla="*/ 200025 w 671513"/>
              <a:gd name="connsiteY2" fmla="*/ 333227 h 718989"/>
              <a:gd name="connsiteX3" fmla="*/ 42863 w 671513"/>
              <a:gd name="connsiteY3" fmla="*/ 261789 h 718989"/>
              <a:gd name="connsiteX4" fmla="*/ 85725 w 671513"/>
              <a:gd name="connsiteY4" fmla="*/ 33189 h 718989"/>
              <a:gd name="connsiteX5" fmla="*/ 400050 w 671513"/>
              <a:gd name="connsiteY5" fmla="*/ 33189 h 718989"/>
              <a:gd name="connsiteX6" fmla="*/ 385763 w 671513"/>
              <a:gd name="connsiteY6" fmla="*/ 333227 h 718989"/>
              <a:gd name="connsiteX7" fmla="*/ 300038 w 671513"/>
              <a:gd name="connsiteY7" fmla="*/ 347514 h 718989"/>
              <a:gd name="connsiteX8" fmla="*/ 285750 w 671513"/>
              <a:gd name="connsiteY8" fmla="*/ 647552 h 718989"/>
              <a:gd name="connsiteX9" fmla="*/ 671513 w 671513"/>
              <a:gd name="connsiteY9" fmla="*/ 718989 h 718989"/>
              <a:gd name="connsiteX10" fmla="*/ 671513 w 671513"/>
              <a:gd name="connsiteY10" fmla="*/ 718989 h 71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513" h="718989">
                <a:moveTo>
                  <a:pt x="0" y="633264"/>
                </a:moveTo>
                <a:cubicBezTo>
                  <a:pt x="69056" y="665411"/>
                  <a:pt x="138113" y="697558"/>
                  <a:pt x="171450" y="647552"/>
                </a:cubicBezTo>
                <a:cubicBezTo>
                  <a:pt x="204787" y="597546"/>
                  <a:pt x="221456" y="397521"/>
                  <a:pt x="200025" y="333227"/>
                </a:cubicBezTo>
                <a:cubicBezTo>
                  <a:pt x="178594" y="268933"/>
                  <a:pt x="61913" y="311795"/>
                  <a:pt x="42863" y="261789"/>
                </a:cubicBezTo>
                <a:cubicBezTo>
                  <a:pt x="23813" y="211783"/>
                  <a:pt x="26194" y="71289"/>
                  <a:pt x="85725" y="33189"/>
                </a:cubicBezTo>
                <a:cubicBezTo>
                  <a:pt x="145256" y="-4911"/>
                  <a:pt x="350044" y="-16817"/>
                  <a:pt x="400050" y="33189"/>
                </a:cubicBezTo>
                <a:cubicBezTo>
                  <a:pt x="450056" y="83195"/>
                  <a:pt x="402432" y="280839"/>
                  <a:pt x="385763" y="333227"/>
                </a:cubicBezTo>
                <a:cubicBezTo>
                  <a:pt x="369094" y="385614"/>
                  <a:pt x="316707" y="295127"/>
                  <a:pt x="300038" y="347514"/>
                </a:cubicBezTo>
                <a:cubicBezTo>
                  <a:pt x="283369" y="399901"/>
                  <a:pt x="223838" y="585640"/>
                  <a:pt x="285750" y="647552"/>
                </a:cubicBezTo>
                <a:cubicBezTo>
                  <a:pt x="347662" y="709464"/>
                  <a:pt x="671513" y="718989"/>
                  <a:pt x="671513" y="718989"/>
                </a:cubicBezTo>
                <a:lnTo>
                  <a:pt x="671513" y="718989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1239410" y="2939444"/>
            <a:ext cx="1958542" cy="616596"/>
          </a:xfrm>
          <a:custGeom>
            <a:avLst/>
            <a:gdLst>
              <a:gd name="connsiteX0" fmla="*/ 0 w 5878112"/>
              <a:gd name="connsiteY0" fmla="*/ 89064 h 1112500"/>
              <a:gd name="connsiteX1" fmla="*/ 2112580 w 5878112"/>
              <a:gd name="connsiteY1" fmla="*/ 99575 h 1112500"/>
              <a:gd name="connsiteX2" fmla="*/ 3541987 w 5878112"/>
              <a:gd name="connsiteY2" fmla="*/ 1098057 h 1112500"/>
              <a:gd name="connsiteX3" fmla="*/ 5623035 w 5878112"/>
              <a:gd name="connsiteY3" fmla="*/ 688154 h 1112500"/>
              <a:gd name="connsiteX4" fmla="*/ 5843752 w 5878112"/>
              <a:gd name="connsiteY4" fmla="*/ 635602 h 111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8112" h="1112500">
                <a:moveTo>
                  <a:pt x="0" y="89064"/>
                </a:moveTo>
                <a:cubicBezTo>
                  <a:pt x="761124" y="10236"/>
                  <a:pt x="1522249" y="-68591"/>
                  <a:pt x="2112580" y="99575"/>
                </a:cubicBezTo>
                <a:cubicBezTo>
                  <a:pt x="2702911" y="267741"/>
                  <a:pt x="2956911" y="999961"/>
                  <a:pt x="3541987" y="1098057"/>
                </a:cubicBezTo>
                <a:cubicBezTo>
                  <a:pt x="4127063" y="1196154"/>
                  <a:pt x="5239408" y="765230"/>
                  <a:pt x="5623035" y="688154"/>
                </a:cubicBezTo>
                <a:cubicBezTo>
                  <a:pt x="6006662" y="611078"/>
                  <a:pt x="5843752" y="635602"/>
                  <a:pt x="5843752" y="635602"/>
                </a:cubicBezTo>
              </a:path>
            </a:pathLst>
          </a:custGeom>
          <a:noFill/>
          <a:ln w="53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71560" y="2768953"/>
            <a:ext cx="65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5’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166246" y="3063076"/>
            <a:ext cx="65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1057285" y="1871676"/>
            <a:ext cx="575563" cy="4732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Cys</a:t>
            </a:r>
            <a:endParaRPr lang="en-US" sz="1200" dirty="0"/>
          </a:p>
        </p:txBody>
      </p:sp>
      <p:sp>
        <p:nvSpPr>
          <p:cNvPr id="37" name="Oval 36"/>
          <p:cNvSpPr/>
          <p:nvPr/>
        </p:nvSpPr>
        <p:spPr>
          <a:xfrm>
            <a:off x="769503" y="1612341"/>
            <a:ext cx="575563" cy="4732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Pro</a:t>
            </a:r>
            <a:endParaRPr lang="en-US" sz="1200" dirty="0"/>
          </a:p>
        </p:txBody>
      </p:sp>
      <p:sp>
        <p:nvSpPr>
          <p:cNvPr id="38" name="Oval 37"/>
          <p:cNvSpPr/>
          <p:nvPr/>
        </p:nvSpPr>
        <p:spPr>
          <a:xfrm>
            <a:off x="405464" y="1307762"/>
            <a:ext cx="575563" cy="4732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Leu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5604360" y="4429602"/>
            <a:ext cx="175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Splicing &amp;</a:t>
            </a:r>
          </a:p>
          <a:p>
            <a:r>
              <a:rPr lang="en-US" dirty="0" smtClean="0"/>
              <a:t>RNA processing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30925" y="5131747"/>
            <a:ext cx="166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RNA modification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295567" y="3956344"/>
            <a:ext cx="575563" cy="4732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aa</a:t>
            </a:r>
            <a:endParaRPr lang="en-US" sz="1200" dirty="0"/>
          </a:p>
        </p:txBody>
      </p:sp>
      <p:sp>
        <p:nvSpPr>
          <p:cNvPr id="48" name="Freeform 47"/>
          <p:cNvSpPr/>
          <p:nvPr/>
        </p:nvSpPr>
        <p:spPr>
          <a:xfrm flipV="1">
            <a:off x="2403362" y="1922441"/>
            <a:ext cx="261287" cy="495768"/>
          </a:xfrm>
          <a:custGeom>
            <a:avLst/>
            <a:gdLst>
              <a:gd name="connsiteX0" fmla="*/ 0 w 671513"/>
              <a:gd name="connsiteY0" fmla="*/ 633264 h 718989"/>
              <a:gd name="connsiteX1" fmla="*/ 171450 w 671513"/>
              <a:gd name="connsiteY1" fmla="*/ 647552 h 718989"/>
              <a:gd name="connsiteX2" fmla="*/ 200025 w 671513"/>
              <a:gd name="connsiteY2" fmla="*/ 333227 h 718989"/>
              <a:gd name="connsiteX3" fmla="*/ 42863 w 671513"/>
              <a:gd name="connsiteY3" fmla="*/ 261789 h 718989"/>
              <a:gd name="connsiteX4" fmla="*/ 85725 w 671513"/>
              <a:gd name="connsiteY4" fmla="*/ 33189 h 718989"/>
              <a:gd name="connsiteX5" fmla="*/ 400050 w 671513"/>
              <a:gd name="connsiteY5" fmla="*/ 33189 h 718989"/>
              <a:gd name="connsiteX6" fmla="*/ 385763 w 671513"/>
              <a:gd name="connsiteY6" fmla="*/ 333227 h 718989"/>
              <a:gd name="connsiteX7" fmla="*/ 300038 w 671513"/>
              <a:gd name="connsiteY7" fmla="*/ 347514 h 718989"/>
              <a:gd name="connsiteX8" fmla="*/ 285750 w 671513"/>
              <a:gd name="connsiteY8" fmla="*/ 647552 h 718989"/>
              <a:gd name="connsiteX9" fmla="*/ 671513 w 671513"/>
              <a:gd name="connsiteY9" fmla="*/ 718989 h 718989"/>
              <a:gd name="connsiteX10" fmla="*/ 671513 w 671513"/>
              <a:gd name="connsiteY10" fmla="*/ 718989 h 71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513" h="718989">
                <a:moveTo>
                  <a:pt x="0" y="633264"/>
                </a:moveTo>
                <a:cubicBezTo>
                  <a:pt x="69056" y="665411"/>
                  <a:pt x="138113" y="697558"/>
                  <a:pt x="171450" y="647552"/>
                </a:cubicBezTo>
                <a:cubicBezTo>
                  <a:pt x="204787" y="597546"/>
                  <a:pt x="221456" y="397521"/>
                  <a:pt x="200025" y="333227"/>
                </a:cubicBezTo>
                <a:cubicBezTo>
                  <a:pt x="178594" y="268933"/>
                  <a:pt x="61913" y="311795"/>
                  <a:pt x="42863" y="261789"/>
                </a:cubicBezTo>
                <a:cubicBezTo>
                  <a:pt x="23813" y="211783"/>
                  <a:pt x="26194" y="71289"/>
                  <a:pt x="85725" y="33189"/>
                </a:cubicBezTo>
                <a:cubicBezTo>
                  <a:pt x="145256" y="-4911"/>
                  <a:pt x="350044" y="-16817"/>
                  <a:pt x="400050" y="33189"/>
                </a:cubicBezTo>
                <a:cubicBezTo>
                  <a:pt x="450056" y="83195"/>
                  <a:pt x="402432" y="280839"/>
                  <a:pt x="385763" y="333227"/>
                </a:cubicBezTo>
                <a:cubicBezTo>
                  <a:pt x="369094" y="385614"/>
                  <a:pt x="316707" y="295127"/>
                  <a:pt x="300038" y="347514"/>
                </a:cubicBezTo>
                <a:cubicBezTo>
                  <a:pt x="283369" y="399901"/>
                  <a:pt x="223838" y="585640"/>
                  <a:pt x="285750" y="647552"/>
                </a:cubicBezTo>
                <a:cubicBezTo>
                  <a:pt x="347662" y="709464"/>
                  <a:pt x="671513" y="718989"/>
                  <a:pt x="671513" y="718989"/>
                </a:cubicBezTo>
                <a:lnTo>
                  <a:pt x="671513" y="718989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563953" y="1635047"/>
            <a:ext cx="575563" cy="4732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aa</a:t>
            </a:r>
            <a:endParaRPr lang="en-US" sz="1200" dirty="0"/>
          </a:p>
        </p:txBody>
      </p:sp>
      <p:sp>
        <p:nvSpPr>
          <p:cNvPr id="63" name="Bent Arrow 62"/>
          <p:cNvSpPr/>
          <p:nvPr/>
        </p:nvSpPr>
        <p:spPr>
          <a:xfrm rot="10800000">
            <a:off x="1916475" y="2463082"/>
            <a:ext cx="563864" cy="41813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Freeform 64"/>
          <p:cNvSpPr/>
          <p:nvPr/>
        </p:nvSpPr>
        <p:spPr>
          <a:xfrm flipV="1">
            <a:off x="441320" y="2462102"/>
            <a:ext cx="261287" cy="495768"/>
          </a:xfrm>
          <a:custGeom>
            <a:avLst/>
            <a:gdLst>
              <a:gd name="connsiteX0" fmla="*/ 0 w 671513"/>
              <a:gd name="connsiteY0" fmla="*/ 633264 h 718989"/>
              <a:gd name="connsiteX1" fmla="*/ 171450 w 671513"/>
              <a:gd name="connsiteY1" fmla="*/ 647552 h 718989"/>
              <a:gd name="connsiteX2" fmla="*/ 200025 w 671513"/>
              <a:gd name="connsiteY2" fmla="*/ 333227 h 718989"/>
              <a:gd name="connsiteX3" fmla="*/ 42863 w 671513"/>
              <a:gd name="connsiteY3" fmla="*/ 261789 h 718989"/>
              <a:gd name="connsiteX4" fmla="*/ 85725 w 671513"/>
              <a:gd name="connsiteY4" fmla="*/ 33189 h 718989"/>
              <a:gd name="connsiteX5" fmla="*/ 400050 w 671513"/>
              <a:gd name="connsiteY5" fmla="*/ 33189 h 718989"/>
              <a:gd name="connsiteX6" fmla="*/ 385763 w 671513"/>
              <a:gd name="connsiteY6" fmla="*/ 333227 h 718989"/>
              <a:gd name="connsiteX7" fmla="*/ 300038 w 671513"/>
              <a:gd name="connsiteY7" fmla="*/ 347514 h 718989"/>
              <a:gd name="connsiteX8" fmla="*/ 285750 w 671513"/>
              <a:gd name="connsiteY8" fmla="*/ 647552 h 718989"/>
              <a:gd name="connsiteX9" fmla="*/ 671513 w 671513"/>
              <a:gd name="connsiteY9" fmla="*/ 718989 h 718989"/>
              <a:gd name="connsiteX10" fmla="*/ 671513 w 671513"/>
              <a:gd name="connsiteY10" fmla="*/ 718989 h 71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513" h="718989">
                <a:moveTo>
                  <a:pt x="0" y="633264"/>
                </a:moveTo>
                <a:cubicBezTo>
                  <a:pt x="69056" y="665411"/>
                  <a:pt x="138113" y="697558"/>
                  <a:pt x="171450" y="647552"/>
                </a:cubicBezTo>
                <a:cubicBezTo>
                  <a:pt x="204787" y="597546"/>
                  <a:pt x="221456" y="397521"/>
                  <a:pt x="200025" y="333227"/>
                </a:cubicBezTo>
                <a:cubicBezTo>
                  <a:pt x="178594" y="268933"/>
                  <a:pt x="61913" y="311795"/>
                  <a:pt x="42863" y="261789"/>
                </a:cubicBezTo>
                <a:cubicBezTo>
                  <a:pt x="23813" y="211783"/>
                  <a:pt x="26194" y="71289"/>
                  <a:pt x="85725" y="33189"/>
                </a:cubicBezTo>
                <a:cubicBezTo>
                  <a:pt x="145256" y="-4911"/>
                  <a:pt x="350044" y="-16817"/>
                  <a:pt x="400050" y="33189"/>
                </a:cubicBezTo>
                <a:cubicBezTo>
                  <a:pt x="450056" y="83195"/>
                  <a:pt x="402432" y="280839"/>
                  <a:pt x="385763" y="333227"/>
                </a:cubicBezTo>
                <a:cubicBezTo>
                  <a:pt x="369094" y="385614"/>
                  <a:pt x="316707" y="295127"/>
                  <a:pt x="300038" y="347514"/>
                </a:cubicBezTo>
                <a:cubicBezTo>
                  <a:pt x="283369" y="399901"/>
                  <a:pt x="223838" y="585640"/>
                  <a:pt x="285750" y="647552"/>
                </a:cubicBezTo>
                <a:cubicBezTo>
                  <a:pt x="347662" y="709464"/>
                  <a:pt x="671513" y="718989"/>
                  <a:pt x="671513" y="718989"/>
                </a:cubicBezTo>
                <a:lnTo>
                  <a:pt x="671513" y="718989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flipH="1">
            <a:off x="680294" y="2644125"/>
            <a:ext cx="449049" cy="207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 flipV="1">
            <a:off x="740880" y="3950775"/>
            <a:ext cx="261287" cy="495768"/>
          </a:xfrm>
          <a:custGeom>
            <a:avLst/>
            <a:gdLst>
              <a:gd name="connsiteX0" fmla="*/ 0 w 671513"/>
              <a:gd name="connsiteY0" fmla="*/ 633264 h 718989"/>
              <a:gd name="connsiteX1" fmla="*/ 171450 w 671513"/>
              <a:gd name="connsiteY1" fmla="*/ 647552 h 718989"/>
              <a:gd name="connsiteX2" fmla="*/ 200025 w 671513"/>
              <a:gd name="connsiteY2" fmla="*/ 333227 h 718989"/>
              <a:gd name="connsiteX3" fmla="*/ 42863 w 671513"/>
              <a:gd name="connsiteY3" fmla="*/ 261789 h 718989"/>
              <a:gd name="connsiteX4" fmla="*/ 85725 w 671513"/>
              <a:gd name="connsiteY4" fmla="*/ 33189 h 718989"/>
              <a:gd name="connsiteX5" fmla="*/ 400050 w 671513"/>
              <a:gd name="connsiteY5" fmla="*/ 33189 h 718989"/>
              <a:gd name="connsiteX6" fmla="*/ 385763 w 671513"/>
              <a:gd name="connsiteY6" fmla="*/ 333227 h 718989"/>
              <a:gd name="connsiteX7" fmla="*/ 300038 w 671513"/>
              <a:gd name="connsiteY7" fmla="*/ 347514 h 718989"/>
              <a:gd name="connsiteX8" fmla="*/ 285750 w 671513"/>
              <a:gd name="connsiteY8" fmla="*/ 647552 h 718989"/>
              <a:gd name="connsiteX9" fmla="*/ 671513 w 671513"/>
              <a:gd name="connsiteY9" fmla="*/ 718989 h 718989"/>
              <a:gd name="connsiteX10" fmla="*/ 671513 w 671513"/>
              <a:gd name="connsiteY10" fmla="*/ 718989 h 71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513" h="718989">
                <a:moveTo>
                  <a:pt x="0" y="633264"/>
                </a:moveTo>
                <a:cubicBezTo>
                  <a:pt x="69056" y="665411"/>
                  <a:pt x="138113" y="697558"/>
                  <a:pt x="171450" y="647552"/>
                </a:cubicBezTo>
                <a:cubicBezTo>
                  <a:pt x="204787" y="597546"/>
                  <a:pt x="221456" y="397521"/>
                  <a:pt x="200025" y="333227"/>
                </a:cubicBezTo>
                <a:cubicBezTo>
                  <a:pt x="178594" y="268933"/>
                  <a:pt x="61913" y="311795"/>
                  <a:pt x="42863" y="261789"/>
                </a:cubicBezTo>
                <a:cubicBezTo>
                  <a:pt x="23813" y="211783"/>
                  <a:pt x="26194" y="71289"/>
                  <a:pt x="85725" y="33189"/>
                </a:cubicBezTo>
                <a:cubicBezTo>
                  <a:pt x="145256" y="-4911"/>
                  <a:pt x="350044" y="-16817"/>
                  <a:pt x="400050" y="33189"/>
                </a:cubicBezTo>
                <a:cubicBezTo>
                  <a:pt x="450056" y="83195"/>
                  <a:pt x="402432" y="280839"/>
                  <a:pt x="385763" y="333227"/>
                </a:cubicBezTo>
                <a:cubicBezTo>
                  <a:pt x="369094" y="385614"/>
                  <a:pt x="316707" y="295127"/>
                  <a:pt x="300038" y="347514"/>
                </a:cubicBezTo>
                <a:cubicBezTo>
                  <a:pt x="283369" y="399901"/>
                  <a:pt x="223838" y="585640"/>
                  <a:pt x="285750" y="647552"/>
                </a:cubicBezTo>
                <a:cubicBezTo>
                  <a:pt x="347662" y="709464"/>
                  <a:pt x="671513" y="718989"/>
                  <a:pt x="671513" y="718989"/>
                </a:cubicBezTo>
                <a:lnTo>
                  <a:pt x="671513" y="718989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80664" y="4024668"/>
            <a:ext cx="101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tRNA</a:t>
            </a:r>
            <a:endParaRPr lang="en-US" dirty="0"/>
          </a:p>
        </p:txBody>
      </p:sp>
      <p:sp>
        <p:nvSpPr>
          <p:cNvPr id="70" name="Freeform 69"/>
          <p:cNvSpPr/>
          <p:nvPr/>
        </p:nvSpPr>
        <p:spPr>
          <a:xfrm>
            <a:off x="718918" y="4625787"/>
            <a:ext cx="403339" cy="126981"/>
          </a:xfrm>
          <a:custGeom>
            <a:avLst/>
            <a:gdLst>
              <a:gd name="connsiteX0" fmla="*/ 0 w 5878112"/>
              <a:gd name="connsiteY0" fmla="*/ 89064 h 1112500"/>
              <a:gd name="connsiteX1" fmla="*/ 2112580 w 5878112"/>
              <a:gd name="connsiteY1" fmla="*/ 99575 h 1112500"/>
              <a:gd name="connsiteX2" fmla="*/ 3541987 w 5878112"/>
              <a:gd name="connsiteY2" fmla="*/ 1098057 h 1112500"/>
              <a:gd name="connsiteX3" fmla="*/ 5623035 w 5878112"/>
              <a:gd name="connsiteY3" fmla="*/ 688154 h 1112500"/>
              <a:gd name="connsiteX4" fmla="*/ 5843752 w 5878112"/>
              <a:gd name="connsiteY4" fmla="*/ 635602 h 111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8112" h="1112500">
                <a:moveTo>
                  <a:pt x="0" y="89064"/>
                </a:moveTo>
                <a:cubicBezTo>
                  <a:pt x="761124" y="10236"/>
                  <a:pt x="1522249" y="-68591"/>
                  <a:pt x="2112580" y="99575"/>
                </a:cubicBezTo>
                <a:cubicBezTo>
                  <a:pt x="2702911" y="267741"/>
                  <a:pt x="2956911" y="999961"/>
                  <a:pt x="3541987" y="1098057"/>
                </a:cubicBezTo>
                <a:cubicBezTo>
                  <a:pt x="4127063" y="1196154"/>
                  <a:pt x="5239408" y="765230"/>
                  <a:pt x="5623035" y="688154"/>
                </a:cubicBezTo>
                <a:cubicBezTo>
                  <a:pt x="6006662" y="611078"/>
                  <a:pt x="5843752" y="635602"/>
                  <a:pt x="5843752" y="635602"/>
                </a:cubicBezTo>
              </a:path>
            </a:pathLst>
          </a:custGeom>
          <a:noFill/>
          <a:ln w="53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56873" y="4826154"/>
            <a:ext cx="85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mRNA</a:t>
            </a:r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568477" y="3942979"/>
            <a:ext cx="570100" cy="89746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575453" y="4650073"/>
            <a:ext cx="554748" cy="24506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380695" y="4840441"/>
            <a:ext cx="116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ribosome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817631" y="3850990"/>
            <a:ext cx="88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minoacid</a:t>
            </a:r>
            <a:endParaRPr lang="en-US" dirty="0"/>
          </a:p>
        </p:txBody>
      </p:sp>
      <p:sp>
        <p:nvSpPr>
          <p:cNvPr id="79" name="Freeform 78"/>
          <p:cNvSpPr/>
          <p:nvPr/>
        </p:nvSpPr>
        <p:spPr>
          <a:xfrm>
            <a:off x="2871799" y="3171838"/>
            <a:ext cx="271462" cy="100012"/>
          </a:xfrm>
          <a:custGeom>
            <a:avLst/>
            <a:gdLst>
              <a:gd name="connsiteX0" fmla="*/ 0 w 271462"/>
              <a:gd name="connsiteY0" fmla="*/ 100012 h 100012"/>
              <a:gd name="connsiteX1" fmla="*/ 157162 w 271462"/>
              <a:gd name="connsiteY1" fmla="*/ 28575 h 100012"/>
              <a:gd name="connsiteX2" fmla="*/ 271462 w 271462"/>
              <a:gd name="connsiteY2" fmla="*/ 0 h 10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462" h="100012">
                <a:moveTo>
                  <a:pt x="0" y="100012"/>
                </a:moveTo>
                <a:cubicBezTo>
                  <a:pt x="55959" y="72628"/>
                  <a:pt x="111918" y="45244"/>
                  <a:pt x="157162" y="28575"/>
                </a:cubicBezTo>
                <a:cubicBezTo>
                  <a:pt x="202406" y="11906"/>
                  <a:pt x="271462" y="0"/>
                  <a:pt x="27146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2637885" y="4713843"/>
            <a:ext cx="271462" cy="100012"/>
          </a:xfrm>
          <a:custGeom>
            <a:avLst/>
            <a:gdLst>
              <a:gd name="connsiteX0" fmla="*/ 0 w 271462"/>
              <a:gd name="connsiteY0" fmla="*/ 100012 h 100012"/>
              <a:gd name="connsiteX1" fmla="*/ 157162 w 271462"/>
              <a:gd name="connsiteY1" fmla="*/ 28575 h 100012"/>
              <a:gd name="connsiteX2" fmla="*/ 271462 w 271462"/>
              <a:gd name="connsiteY2" fmla="*/ 0 h 10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462" h="100012">
                <a:moveTo>
                  <a:pt x="0" y="100012"/>
                </a:moveTo>
                <a:cubicBezTo>
                  <a:pt x="55959" y="72628"/>
                  <a:pt x="111918" y="45244"/>
                  <a:pt x="157162" y="28575"/>
                </a:cubicBezTo>
                <a:cubicBezTo>
                  <a:pt x="202406" y="11906"/>
                  <a:pt x="271462" y="0"/>
                  <a:pt x="27146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964310" y="4539075"/>
            <a:ext cx="96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miRNA</a:t>
            </a:r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624048" y="2052243"/>
            <a:ext cx="575563" cy="4732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His</a:t>
            </a:r>
            <a:endParaRPr lang="en-US" sz="1200" dirty="0"/>
          </a:p>
        </p:txBody>
      </p:sp>
      <p:sp>
        <p:nvSpPr>
          <p:cNvPr id="87" name="Title 1"/>
          <p:cNvSpPr>
            <a:spLocks noGrp="1"/>
          </p:cNvSpPr>
          <p:nvPr>
            <p:ph type="title"/>
          </p:nvPr>
        </p:nvSpPr>
        <p:spPr>
          <a:xfrm>
            <a:off x="1279975" y="-283218"/>
            <a:ext cx="10515600" cy="1325563"/>
          </a:xfrm>
        </p:spPr>
        <p:txBody>
          <a:bodyPr/>
          <a:lstStyle/>
          <a:p>
            <a:r>
              <a:rPr lang="en-US" dirty="0" smtClean="0"/>
              <a:t>Introduction: RNA classes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630925" y="2386820"/>
            <a:ext cx="175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 reg. in germ cells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630925" y="1819981"/>
            <a:ext cx="175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 regulation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5630925" y="3221844"/>
            <a:ext cx="175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Exogenous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072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75" y="6416159"/>
            <a:ext cx="4890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/>
              <a:t>http://</a:t>
            </a:r>
            <a:r>
              <a:rPr lang="en-US" dirty="0" err="1"/>
              <a:t>www.gencodegenes.org</a:t>
            </a:r>
            <a:r>
              <a:rPr lang="en-US" dirty="0"/>
              <a:t>/stats/</a:t>
            </a:r>
            <a:r>
              <a:rPr lang="en-US" dirty="0" err="1"/>
              <a:t>current.html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727073"/>
            <a:ext cx="6737504" cy="52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0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 smtClean="0"/>
              <a:t>lncRNAs</a:t>
            </a:r>
            <a:r>
              <a:rPr lang="en-US" sz="4000" dirty="0" smtClean="0"/>
              <a:t> are important in many cellular processes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7</a:t>
            </a:fld>
            <a:endParaRPr lang="en-US"/>
          </a:p>
        </p:txBody>
      </p:sp>
      <p:pic>
        <p:nvPicPr>
          <p:cNvPr id="10242" name="Picture 2" descr="ncr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690688"/>
            <a:ext cx="9386887" cy="471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2655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Marchese </a:t>
            </a:r>
            <a:r>
              <a:rPr lang="en-US" i="1" dirty="0" smtClean="0"/>
              <a:t>et al.</a:t>
            </a:r>
            <a:r>
              <a:rPr lang="en-US" dirty="0" smtClean="0"/>
              <a:t> Genome </a:t>
            </a:r>
            <a:r>
              <a:rPr lang="en-US" dirty="0" err="1" smtClean="0"/>
              <a:t>Biol</a:t>
            </a:r>
            <a:r>
              <a:rPr lang="en-US" dirty="0" smtClean="0"/>
              <a:t> 2017.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1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6033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Expression pattern of </a:t>
            </a:r>
            <a:r>
              <a:rPr lang="en-US" dirty="0" err="1" smtClean="0"/>
              <a:t>lncRNAs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peter.utnes@uit.no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37" y="1485900"/>
            <a:ext cx="8601075" cy="4870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692" y="6416159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utnesp</a:t>
            </a:r>
            <a:r>
              <a:rPr lang="en-US" dirty="0" smtClean="0"/>
              <a:t>/</a:t>
            </a:r>
            <a:r>
              <a:rPr lang="en-US" dirty="0" err="1" smtClean="0"/>
              <a:t>cumulative.plot.R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692" y="1545709"/>
            <a:ext cx="27431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Gene-level view</a:t>
            </a:r>
          </a:p>
          <a:p>
            <a:endParaRPr lang="en-US" dirty="0" smtClean="0"/>
          </a:p>
          <a:p>
            <a:r>
              <a:rPr lang="en-US" dirty="0" err="1" smtClean="0"/>
              <a:t>P</a:t>
            </a:r>
            <a:r>
              <a:rPr lang="en-US" dirty="0" err="1" smtClean="0"/>
              <a:t>olyA</a:t>
            </a:r>
            <a:r>
              <a:rPr lang="en-US" dirty="0" smtClean="0"/>
              <a:t> RNA-seq from</a:t>
            </a:r>
          </a:p>
          <a:p>
            <a:r>
              <a:rPr lang="en-US" dirty="0" smtClean="0"/>
              <a:t>161 high-risk neuroblastoma cases</a:t>
            </a:r>
          </a:p>
          <a:p>
            <a:endParaRPr lang="en-US" dirty="0" smtClean="0"/>
          </a:p>
          <a:p>
            <a:r>
              <a:rPr lang="en-US" dirty="0" err="1" smtClean="0"/>
              <a:t>lncRNAs</a:t>
            </a:r>
            <a:r>
              <a:rPr lang="en-US" dirty="0" smtClean="0"/>
              <a:t> compared to proteins: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Less abundant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Lower expression levels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52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ent-Up Arrow 52"/>
          <p:cNvSpPr/>
          <p:nvPr/>
        </p:nvSpPr>
        <p:spPr>
          <a:xfrm rot="5400000" flipV="1">
            <a:off x="10098742" y="2124037"/>
            <a:ext cx="251380" cy="15830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Bent-Up Arrow 48"/>
          <p:cNvSpPr/>
          <p:nvPr/>
        </p:nvSpPr>
        <p:spPr>
          <a:xfrm rot="16200000" flipV="1">
            <a:off x="8588691" y="1538808"/>
            <a:ext cx="327916" cy="33878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911" y="-119446"/>
            <a:ext cx="10515600" cy="1137412"/>
          </a:xfrm>
        </p:spPr>
        <p:txBody>
          <a:bodyPr/>
          <a:lstStyle/>
          <a:p>
            <a:r>
              <a:rPr lang="en-US" dirty="0" smtClean="0"/>
              <a:t>Workflow considerations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69605-2001-8845-9EBF-5EBE5B176F31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2592" y="5346196"/>
            <a:ext cx="4090813" cy="400110"/>
          </a:xfrm>
          <a:prstGeom prst="rect">
            <a:avLst/>
          </a:prstGeom>
          <a:gradFill flip="none" rotWithShape="1">
            <a:gsLst>
              <a:gs pos="73000">
                <a:schemeClr val="bg1"/>
              </a:gs>
              <a:gs pos="100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In </a:t>
            </a:r>
            <a:r>
              <a:rPr lang="en-US" sz="2000" i="1" err="1">
                <a:solidFill>
                  <a:schemeClr val="tx1"/>
                </a:solidFill>
              </a:rPr>
              <a:t>silico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smtClean="0">
                <a:solidFill>
                  <a:schemeClr val="tx1"/>
                </a:solidFill>
              </a:rPr>
              <a:t>analysis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Down Arrow 10"/>
          <p:cNvSpPr>
            <a:spLocks/>
          </p:cNvSpPr>
          <p:nvPr/>
        </p:nvSpPr>
        <p:spPr bwMode="auto">
          <a:xfrm>
            <a:off x="1963741" y="5063722"/>
            <a:ext cx="356400" cy="255600"/>
          </a:xfrm>
          <a:prstGeom prst="downArrow">
            <a:avLst/>
          </a:prstGeom>
          <a:gradFill flip="none" rotWithShape="1">
            <a:gsLst>
              <a:gs pos="73000">
                <a:schemeClr val="bg1"/>
              </a:gs>
              <a:gs pos="100000">
                <a:srgbClr val="008000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086" y="4158493"/>
            <a:ext cx="4090813" cy="40011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73000">
                <a:schemeClr val="bg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Mapping and annotation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875" y="3017275"/>
            <a:ext cx="4090813" cy="40011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73000">
                <a:schemeClr val="bg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RNA </a:t>
            </a:r>
            <a:r>
              <a:rPr lang="en-US" sz="2000" smtClean="0">
                <a:solidFill>
                  <a:schemeClr val="tx1"/>
                </a:solidFill>
              </a:rPr>
              <a:t>sequencing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7" name="Down Arrow 16"/>
          <p:cNvSpPr>
            <a:spLocks/>
          </p:cNvSpPr>
          <p:nvPr/>
        </p:nvSpPr>
        <p:spPr bwMode="auto">
          <a:xfrm>
            <a:off x="2012798" y="2750060"/>
            <a:ext cx="360954" cy="252000"/>
          </a:xfrm>
          <a:prstGeom prst="downArrow">
            <a:avLst/>
          </a:prstGeom>
          <a:gradFill flip="none" rotWithShape="1">
            <a:gsLst>
              <a:gs pos="100000">
                <a:schemeClr val="accent1"/>
              </a:gs>
              <a:gs pos="73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5876" y="1868918"/>
            <a:ext cx="4090813" cy="40011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73000">
                <a:schemeClr val="bg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Library preparation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9087" y="770280"/>
            <a:ext cx="4090812" cy="400110"/>
          </a:xfrm>
          <a:prstGeom prst="rect">
            <a:avLst/>
          </a:prstGeom>
          <a:gradFill flip="none" rotWithShape="1">
            <a:gsLst>
              <a:gs pos="73000">
                <a:schemeClr val="bg1"/>
              </a:gs>
              <a:gs pos="100000">
                <a:schemeClr val="accent4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59986" y="1530006"/>
            <a:ext cx="311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 preserve strand information</a:t>
            </a:r>
          </a:p>
          <a:p>
            <a:r>
              <a:rPr lang="en-US" dirty="0" smtClean="0"/>
              <a:t>-- </a:t>
            </a:r>
            <a:r>
              <a:rPr lang="en-US" dirty="0" err="1" smtClean="0"/>
              <a:t>polyA</a:t>
            </a:r>
            <a:r>
              <a:rPr lang="en-US" dirty="0" smtClean="0"/>
              <a:t> </a:t>
            </a:r>
          </a:p>
          <a:p>
            <a:r>
              <a:rPr lang="en-US" dirty="0" smtClean="0"/>
              <a:t>-- </a:t>
            </a:r>
            <a:r>
              <a:rPr lang="en-US" dirty="0" err="1" smtClean="0"/>
              <a:t>totalRNA</a:t>
            </a:r>
            <a:r>
              <a:rPr lang="en-US" dirty="0" smtClean="0"/>
              <a:t> (</a:t>
            </a:r>
            <a:r>
              <a:rPr lang="en-US" dirty="0" err="1" smtClean="0"/>
              <a:t>ribo</a:t>
            </a:r>
            <a:r>
              <a:rPr lang="en-US" dirty="0" smtClean="0"/>
              <a:t>-minus)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315822" y="2919280"/>
            <a:ext cx="5987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ead depth: &gt; 20 x 10^6 </a:t>
            </a:r>
            <a:r>
              <a:rPr lang="en-US" dirty="0" err="1" smtClean="0"/>
              <a:t>polyA</a:t>
            </a:r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>
                <a:solidFill>
                  <a:schemeClr val="accent6"/>
                </a:solidFill>
              </a:rPr>
              <a:t>short </a:t>
            </a:r>
            <a:r>
              <a:rPr lang="en-US" dirty="0" smtClean="0"/>
              <a:t>vs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3"/>
                </a:solidFill>
              </a:rPr>
              <a:t>long* </a:t>
            </a:r>
            <a:r>
              <a:rPr lang="en-US" dirty="0" smtClean="0"/>
              <a:t>read sequencing: </a:t>
            </a:r>
            <a:r>
              <a:rPr lang="en-US" b="1" dirty="0" smtClean="0">
                <a:solidFill>
                  <a:schemeClr val="accent6"/>
                </a:solidFill>
              </a:rPr>
              <a:t>Illumina</a:t>
            </a:r>
            <a:r>
              <a:rPr lang="en-US" b="1" dirty="0" smtClean="0"/>
              <a:t>,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accent3"/>
                </a:solidFill>
              </a:rPr>
              <a:t>MinION</a:t>
            </a:r>
            <a:r>
              <a:rPr lang="en-US" b="1" dirty="0" smtClean="0">
                <a:solidFill>
                  <a:schemeClr val="accent3"/>
                </a:solidFill>
              </a:rPr>
              <a:t>*</a:t>
            </a:r>
            <a:r>
              <a:rPr lang="en-US" b="1" dirty="0" smtClean="0"/>
              <a:t>,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b="1" dirty="0" err="1" smtClean="0">
                <a:solidFill>
                  <a:schemeClr val="accent3"/>
                </a:solidFill>
              </a:rPr>
              <a:t>PacBio</a:t>
            </a:r>
            <a:r>
              <a:rPr lang="en-US" b="1" dirty="0" smtClean="0">
                <a:solidFill>
                  <a:schemeClr val="accent3"/>
                </a:solidFill>
              </a:rPr>
              <a:t>*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*high error rate (30 %)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n external file that holds a picture, illustration, etc.&#10;Object 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017" y="4332782"/>
            <a:ext cx="3560014" cy="2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476017" y="6336513"/>
            <a:ext cx="3088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Zhao </a:t>
            </a:r>
            <a:r>
              <a:rPr lang="en-US" sz="1200" smtClean="0">
                <a:solidFill>
                  <a:schemeClr val="bg1"/>
                </a:solidFill>
              </a:rPr>
              <a:t>&amp; Zhang, BMC Genomics </a:t>
            </a:r>
            <a:r>
              <a:rPr lang="en-US" sz="1200" dirty="0" smtClean="0">
                <a:solidFill>
                  <a:schemeClr val="bg1"/>
                </a:solidFill>
              </a:rPr>
              <a:t>2016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Down Arrow 32"/>
          <p:cNvSpPr>
            <a:spLocks/>
          </p:cNvSpPr>
          <p:nvPr/>
        </p:nvSpPr>
        <p:spPr bwMode="auto">
          <a:xfrm>
            <a:off x="2012798" y="1625261"/>
            <a:ext cx="360954" cy="252000"/>
          </a:xfrm>
          <a:prstGeom prst="downArrow">
            <a:avLst/>
          </a:prstGeom>
          <a:gradFill flip="none" rotWithShape="1">
            <a:gsLst>
              <a:gs pos="73000">
                <a:schemeClr val="bg1"/>
              </a:gs>
              <a:gs pos="100000">
                <a:schemeClr val="accent4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sp>
        <p:nvSpPr>
          <p:cNvPr id="34" name="Down Arrow 33"/>
          <p:cNvSpPr>
            <a:spLocks/>
          </p:cNvSpPr>
          <p:nvPr/>
        </p:nvSpPr>
        <p:spPr bwMode="auto">
          <a:xfrm>
            <a:off x="2030804" y="1410174"/>
            <a:ext cx="360954" cy="252000"/>
          </a:xfrm>
          <a:prstGeom prst="downArrow">
            <a:avLst/>
          </a:prstGeom>
          <a:gradFill flip="none" rotWithShape="1">
            <a:gsLst>
              <a:gs pos="73000">
                <a:schemeClr val="bg1"/>
              </a:gs>
              <a:gs pos="100000">
                <a:schemeClr val="accent4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sp>
        <p:nvSpPr>
          <p:cNvPr id="35" name="Down Arrow 34"/>
          <p:cNvSpPr>
            <a:spLocks/>
          </p:cNvSpPr>
          <p:nvPr/>
        </p:nvSpPr>
        <p:spPr bwMode="auto">
          <a:xfrm>
            <a:off x="2030804" y="1182913"/>
            <a:ext cx="360954" cy="252000"/>
          </a:xfrm>
          <a:prstGeom prst="downArrow">
            <a:avLst/>
          </a:prstGeom>
          <a:gradFill flip="none" rotWithShape="1">
            <a:gsLst>
              <a:gs pos="73000">
                <a:schemeClr val="bg1"/>
              </a:gs>
              <a:gs pos="100000">
                <a:schemeClr val="accent4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sp>
        <p:nvSpPr>
          <p:cNvPr id="36" name="Down Arrow 35"/>
          <p:cNvSpPr>
            <a:spLocks/>
          </p:cNvSpPr>
          <p:nvPr/>
        </p:nvSpPr>
        <p:spPr bwMode="auto">
          <a:xfrm>
            <a:off x="2012798" y="2506812"/>
            <a:ext cx="360954" cy="252000"/>
          </a:xfrm>
          <a:prstGeom prst="downArrow">
            <a:avLst/>
          </a:prstGeom>
          <a:gradFill flip="none" rotWithShape="1">
            <a:gsLst>
              <a:gs pos="100000">
                <a:schemeClr val="accent1"/>
              </a:gs>
              <a:gs pos="73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sp>
        <p:nvSpPr>
          <p:cNvPr id="37" name="Down Arrow 36"/>
          <p:cNvSpPr>
            <a:spLocks/>
          </p:cNvSpPr>
          <p:nvPr/>
        </p:nvSpPr>
        <p:spPr bwMode="auto">
          <a:xfrm>
            <a:off x="2027522" y="2279439"/>
            <a:ext cx="360954" cy="252000"/>
          </a:xfrm>
          <a:prstGeom prst="downArrow">
            <a:avLst/>
          </a:prstGeom>
          <a:gradFill flip="none" rotWithShape="1">
            <a:gsLst>
              <a:gs pos="100000">
                <a:schemeClr val="accent1"/>
              </a:gs>
              <a:gs pos="73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472488" y="1868918"/>
            <a:ext cx="1885950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472488" y="2094830"/>
            <a:ext cx="1885950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172450" y="1651248"/>
            <a:ext cx="5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181975" y="1889373"/>
            <a:ext cx="5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3’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0348913" y="1642094"/>
            <a:ext cx="5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358438" y="1880219"/>
            <a:ext cx="5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043987" y="1358556"/>
            <a:ext cx="99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BACE1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896249" y="2140805"/>
            <a:ext cx="135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BACE1-AS1</a:t>
            </a:r>
            <a:endParaRPr lang="en-US"/>
          </a:p>
        </p:txBody>
      </p:sp>
      <p:sp>
        <p:nvSpPr>
          <p:cNvPr id="56" name="Down Arrow 55"/>
          <p:cNvSpPr>
            <a:spLocks/>
          </p:cNvSpPr>
          <p:nvPr/>
        </p:nvSpPr>
        <p:spPr bwMode="auto">
          <a:xfrm>
            <a:off x="1949452" y="3889085"/>
            <a:ext cx="360954" cy="252000"/>
          </a:xfrm>
          <a:prstGeom prst="downArrow">
            <a:avLst/>
          </a:prstGeom>
          <a:gradFill flip="none" rotWithShape="1">
            <a:gsLst>
              <a:gs pos="100000">
                <a:schemeClr val="accent1"/>
              </a:gs>
              <a:gs pos="73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sp>
        <p:nvSpPr>
          <p:cNvPr id="57" name="Down Arrow 56"/>
          <p:cNvSpPr>
            <a:spLocks/>
          </p:cNvSpPr>
          <p:nvPr/>
        </p:nvSpPr>
        <p:spPr bwMode="auto">
          <a:xfrm>
            <a:off x="1949452" y="3645837"/>
            <a:ext cx="360954" cy="252000"/>
          </a:xfrm>
          <a:prstGeom prst="downArrow">
            <a:avLst/>
          </a:prstGeom>
          <a:gradFill flip="none" rotWithShape="1">
            <a:gsLst>
              <a:gs pos="100000">
                <a:schemeClr val="accent1"/>
              </a:gs>
              <a:gs pos="73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sp>
        <p:nvSpPr>
          <p:cNvPr id="58" name="Down Arrow 57"/>
          <p:cNvSpPr>
            <a:spLocks/>
          </p:cNvSpPr>
          <p:nvPr/>
        </p:nvSpPr>
        <p:spPr bwMode="auto">
          <a:xfrm>
            <a:off x="1964176" y="3418464"/>
            <a:ext cx="360954" cy="252000"/>
          </a:xfrm>
          <a:prstGeom prst="downArrow">
            <a:avLst/>
          </a:prstGeom>
          <a:gradFill flip="none" rotWithShape="1">
            <a:gsLst>
              <a:gs pos="100000">
                <a:schemeClr val="accent1"/>
              </a:gs>
              <a:gs pos="73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sp>
        <p:nvSpPr>
          <p:cNvPr id="59" name="Down Arrow 58"/>
          <p:cNvSpPr>
            <a:spLocks/>
          </p:cNvSpPr>
          <p:nvPr/>
        </p:nvSpPr>
        <p:spPr bwMode="auto">
          <a:xfrm>
            <a:off x="1963740" y="4782889"/>
            <a:ext cx="356400" cy="255600"/>
          </a:xfrm>
          <a:prstGeom prst="downArrow">
            <a:avLst/>
          </a:prstGeom>
          <a:gradFill flip="none" rotWithShape="1">
            <a:gsLst>
              <a:gs pos="73000">
                <a:schemeClr val="bg1"/>
              </a:gs>
              <a:gs pos="100000">
                <a:srgbClr val="008000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sp>
        <p:nvSpPr>
          <p:cNvPr id="60" name="Down Arrow 59"/>
          <p:cNvSpPr>
            <a:spLocks/>
          </p:cNvSpPr>
          <p:nvPr/>
        </p:nvSpPr>
        <p:spPr bwMode="auto">
          <a:xfrm>
            <a:off x="1955453" y="4588728"/>
            <a:ext cx="356400" cy="255600"/>
          </a:xfrm>
          <a:prstGeom prst="downArrow">
            <a:avLst/>
          </a:prstGeom>
          <a:gradFill flip="none" rotWithShape="1">
            <a:gsLst>
              <a:gs pos="73000">
                <a:schemeClr val="bg1"/>
              </a:gs>
              <a:gs pos="100000">
                <a:srgbClr val="008000"/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00">
              <a:solidFill>
                <a:schemeClr val="tx1"/>
              </a:solidFill>
              <a:latin typeface="Lucida Sans" pitchFamily="36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4359986" y="4433009"/>
            <a:ext cx="3964248" cy="4776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96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20" grpId="0" animBg="1"/>
      <p:bldP spid="2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8024</TotalTime>
  <Words>737</Words>
  <Application>Microsoft Macintosh PowerPoint</Application>
  <PresentationFormat>Widescreen</PresentationFormat>
  <Paragraphs>239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Corbel</vt:lpstr>
      <vt:lpstr>Lucida Sans</vt:lpstr>
      <vt:lpstr>Mangal</vt:lpstr>
      <vt:lpstr>Arial</vt:lpstr>
      <vt:lpstr>Depth</vt:lpstr>
      <vt:lpstr>PowerPoint Presentation</vt:lpstr>
      <vt:lpstr>PowerPoint Presentation</vt:lpstr>
      <vt:lpstr>PowerPoint Presentation</vt:lpstr>
      <vt:lpstr>Introduction: RNA classes</vt:lpstr>
      <vt:lpstr>PowerPoint Presentation</vt:lpstr>
      <vt:lpstr>PowerPoint Presentation</vt:lpstr>
      <vt:lpstr>lncRNAs are important in many cellular processes</vt:lpstr>
      <vt:lpstr>Expression pattern of lncRNAs</vt:lpstr>
      <vt:lpstr>Workflow considerations</vt:lpstr>
      <vt:lpstr>Determining coding potential</vt:lpstr>
      <vt:lpstr>Storing and obtaining high throughput data</vt:lpstr>
      <vt:lpstr>PowerPoint Presentation</vt:lpstr>
      <vt:lpstr>Gene co-expression analysis</vt:lpstr>
      <vt:lpstr>PowerPoint Presentation</vt:lpstr>
      <vt:lpstr>Finding differentially expressed genes</vt:lpstr>
      <vt:lpstr>High throughput methods for studying lncRNA interactions</vt:lpstr>
      <vt:lpstr>PowerPoint Presentation</vt:lpstr>
      <vt:lpstr>Short bash tutorial  with ENCODE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Utnes</dc:creator>
  <cp:lastModifiedBy>Peter Utnes</cp:lastModifiedBy>
  <cp:revision>92</cp:revision>
  <dcterms:created xsi:type="dcterms:W3CDTF">2017-11-22T18:28:53Z</dcterms:created>
  <dcterms:modified xsi:type="dcterms:W3CDTF">2017-11-28T08:13:20Z</dcterms:modified>
</cp:coreProperties>
</file>